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2" r:id="rId2"/>
    <p:sldId id="423" r:id="rId3"/>
    <p:sldId id="424" r:id="rId4"/>
    <p:sldId id="427" r:id="rId5"/>
    <p:sldId id="428" r:id="rId6"/>
    <p:sldId id="429" r:id="rId7"/>
    <p:sldId id="1558" r:id="rId8"/>
    <p:sldId id="430" r:id="rId9"/>
    <p:sldId id="431" r:id="rId10"/>
    <p:sldId id="1548" r:id="rId11"/>
    <p:sldId id="1561" r:id="rId12"/>
    <p:sldId id="432" r:id="rId13"/>
    <p:sldId id="1549" r:id="rId14"/>
    <p:sldId id="1550" r:id="rId15"/>
    <p:sldId id="434" r:id="rId16"/>
    <p:sldId id="435" r:id="rId17"/>
    <p:sldId id="436" r:id="rId18"/>
    <p:sldId id="438" r:id="rId19"/>
    <p:sldId id="1555" r:id="rId20"/>
    <p:sldId id="439" r:id="rId21"/>
    <p:sldId id="1559" r:id="rId22"/>
    <p:sldId id="442" r:id="rId23"/>
    <p:sldId id="1552" r:id="rId24"/>
    <p:sldId id="1553" r:id="rId25"/>
    <p:sldId id="1556" r:id="rId26"/>
    <p:sldId id="1560" r:id="rId27"/>
    <p:sldId id="1557" r:id="rId28"/>
    <p:sldId id="454" r:id="rId29"/>
    <p:sldId id="453"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5830F0B4-A0A3-439E-9F90-0D7E13EB0025}">
          <p14:sldIdLst>
            <p14:sldId id="422"/>
            <p14:sldId id="423"/>
            <p14:sldId id="424"/>
          </p14:sldIdLst>
        </p14:section>
        <p14:section name="Başlıksız Bölüm" id="{7259440B-3DC1-403E-AB0B-B071141A7D5E}">
          <p14:sldIdLst>
            <p14:sldId id="427"/>
            <p14:sldId id="428"/>
            <p14:sldId id="429"/>
            <p14:sldId id="1558"/>
            <p14:sldId id="430"/>
            <p14:sldId id="431"/>
            <p14:sldId id="1548"/>
            <p14:sldId id="1561"/>
            <p14:sldId id="432"/>
            <p14:sldId id="1549"/>
            <p14:sldId id="1550"/>
            <p14:sldId id="434"/>
            <p14:sldId id="435"/>
            <p14:sldId id="436"/>
            <p14:sldId id="438"/>
            <p14:sldId id="1555"/>
            <p14:sldId id="439"/>
            <p14:sldId id="1559"/>
            <p14:sldId id="442"/>
            <p14:sldId id="1552"/>
            <p14:sldId id="1553"/>
            <p14:sldId id="1556"/>
            <p14:sldId id="1560"/>
            <p14:sldId id="1557"/>
            <p14:sldId id="454"/>
            <p14:sldId id="45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3A4C21-CDB0-47B1-B3E0-A0D9EDF5CD65}" v="23" dt="2023-11-09T08:55:19.261"/>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E86CEA-CBF6-90FE-D094-88C9AC91B9F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119C5EE-7790-8521-FFC8-739D4FB2F6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F6A785E-3E33-845D-466A-9D1755CEA74A}"/>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5" name="Alt Bilgi Yer Tutucusu 4">
            <a:extLst>
              <a:ext uri="{FF2B5EF4-FFF2-40B4-BE49-F238E27FC236}">
                <a16:creationId xmlns:a16="http://schemas.microsoft.com/office/drawing/2014/main" id="{03E7865E-D3CE-A1F4-3C18-A0D0980CFDF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C79F86-4BCE-A51C-0311-363371C431C7}"/>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144801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1D8610-3491-2ECD-D443-D4123C1013E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7C5ACA4-8C8E-048F-568D-56008B24D39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04DF85-0165-8110-1AD2-5F354E3DF406}"/>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5" name="Alt Bilgi Yer Tutucusu 4">
            <a:extLst>
              <a:ext uri="{FF2B5EF4-FFF2-40B4-BE49-F238E27FC236}">
                <a16:creationId xmlns:a16="http://schemas.microsoft.com/office/drawing/2014/main" id="{4304A09F-FE7F-7529-F831-2C8FBD9BFF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DBE130-4017-9873-1F66-5051554C4810}"/>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54477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27AB4A2-21E4-9744-0640-9489ABA7E3A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AE7F6A8-D066-E9E2-EB49-BDEFB62EB75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CA91EA-20CA-AED1-DEDF-6097D74BCBBE}"/>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5" name="Alt Bilgi Yer Tutucusu 4">
            <a:extLst>
              <a:ext uri="{FF2B5EF4-FFF2-40B4-BE49-F238E27FC236}">
                <a16:creationId xmlns:a16="http://schemas.microsoft.com/office/drawing/2014/main" id="{2EF08726-39AE-4E8B-26EE-0CD2B2A4E5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0975C18-2769-764B-58B6-AFC498F9A298}"/>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68217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7D76C4-1099-9DCD-91D0-DF96149A1E5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BB4E57-446F-DC28-4645-0F2386D7C37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BC19C10-02C6-5B2B-D850-66244A07F2EC}"/>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5" name="Alt Bilgi Yer Tutucusu 4">
            <a:extLst>
              <a:ext uri="{FF2B5EF4-FFF2-40B4-BE49-F238E27FC236}">
                <a16:creationId xmlns:a16="http://schemas.microsoft.com/office/drawing/2014/main" id="{BB46CA09-7ADA-D9F1-8413-2D505BAAD4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7D4CF6-A7AD-9E55-D530-39A725234E19}"/>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123634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2246F9-9D77-1C38-776D-E2ABB76511F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FCBBF6C-F732-9AED-4DF5-6C1CD9D88E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D09BA89-04D8-EAA5-DAE1-78AB2654EC04}"/>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5" name="Alt Bilgi Yer Tutucusu 4">
            <a:extLst>
              <a:ext uri="{FF2B5EF4-FFF2-40B4-BE49-F238E27FC236}">
                <a16:creationId xmlns:a16="http://schemas.microsoft.com/office/drawing/2014/main" id="{3A380AF0-A177-2F5A-8ADD-AFAF28BB1B9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759059-6F02-CF3D-3057-DC51F97FCA69}"/>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3520384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1A6AAA-190F-A5C9-CC6C-7778E712A5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54FCE04-E129-D983-24A9-FF4270A960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382EE09-1D5F-F3B9-0BAC-D6B197EB27D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8EE5324-16BD-B226-5253-97EDAB3F7FB0}"/>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6" name="Alt Bilgi Yer Tutucusu 5">
            <a:extLst>
              <a:ext uri="{FF2B5EF4-FFF2-40B4-BE49-F238E27FC236}">
                <a16:creationId xmlns:a16="http://schemas.microsoft.com/office/drawing/2014/main" id="{97B27191-8529-7195-DA06-FD208748759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58FB9C3-E5E7-3891-53C8-053218BBE7AF}"/>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345447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0CFFBB-CBB7-071C-60B8-28605CE0FD5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DA26B87-3599-02FD-F290-B712C6CB6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6F1427E-B290-7F27-CB1A-0C97CFAC3D4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167BC3A-E6EC-790D-475A-AFB513F7A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7FB119B-6ECF-DAAA-5C9D-366C499F413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0C2B3A3-D358-26B2-1006-EFA35FC8C1D0}"/>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8" name="Alt Bilgi Yer Tutucusu 7">
            <a:extLst>
              <a:ext uri="{FF2B5EF4-FFF2-40B4-BE49-F238E27FC236}">
                <a16:creationId xmlns:a16="http://schemas.microsoft.com/office/drawing/2014/main" id="{1BF922F0-A34B-66EF-BC88-7D859A24F29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D373DDA-EDE8-A089-A90C-83616BDE0AC4}"/>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124573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447E82-B3E1-0047-9B45-AC5D25CEA63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D4366D6-AEE2-9D8D-0184-83889A3113D3}"/>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4" name="Alt Bilgi Yer Tutucusu 3">
            <a:extLst>
              <a:ext uri="{FF2B5EF4-FFF2-40B4-BE49-F238E27FC236}">
                <a16:creationId xmlns:a16="http://schemas.microsoft.com/office/drawing/2014/main" id="{97AAAA76-749F-1DA5-48DC-2F49C7B5CA7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BA22AF7-08BC-A5BA-4F54-E76C1AF0C59E}"/>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425585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69E6071-1C86-1208-2EC3-AB16DF9682A3}"/>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3" name="Alt Bilgi Yer Tutucusu 2">
            <a:extLst>
              <a:ext uri="{FF2B5EF4-FFF2-40B4-BE49-F238E27FC236}">
                <a16:creationId xmlns:a16="http://schemas.microsoft.com/office/drawing/2014/main" id="{BF91DFE6-953E-0339-C9C0-F66B6D8196D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37CEB19-503A-22C8-6AF7-1E760F09D5B1}"/>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179903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38372B-5329-2EDE-32F2-69AFD867F8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E9B2ACC-B3B4-76F2-89CC-D07F4401E0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566D0D3-4337-A4E1-7AD5-D45908D16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F899169-E708-96F4-C433-939C16F74AAA}"/>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6" name="Alt Bilgi Yer Tutucusu 5">
            <a:extLst>
              <a:ext uri="{FF2B5EF4-FFF2-40B4-BE49-F238E27FC236}">
                <a16:creationId xmlns:a16="http://schemas.microsoft.com/office/drawing/2014/main" id="{4CA9D8E9-BCB0-16CE-89D4-A9FF7CBA4C2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58B045-0752-61D2-9956-ED67BF7ABDF5}"/>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126522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B8BADB-3EDB-8D69-099A-29475D1B635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E7665C3-7455-AA10-F0AF-1B31EDDA1F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47388F1-05B2-7809-C039-27BBB5DF7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5A4BE0A-0EBD-4029-A350-AF7BFE21D340}"/>
              </a:ext>
            </a:extLst>
          </p:cNvPr>
          <p:cNvSpPr>
            <a:spLocks noGrp="1"/>
          </p:cNvSpPr>
          <p:nvPr>
            <p:ph type="dt" sz="half" idx="10"/>
          </p:nvPr>
        </p:nvSpPr>
        <p:spPr/>
        <p:txBody>
          <a:bodyPr/>
          <a:lstStyle/>
          <a:p>
            <a:fld id="{2D403A59-5429-4B92-B369-D3DEC846FCD6}" type="datetimeFigureOut">
              <a:rPr lang="tr-TR" smtClean="0"/>
              <a:t>15.11.2023</a:t>
            </a:fld>
            <a:endParaRPr lang="tr-TR"/>
          </a:p>
        </p:txBody>
      </p:sp>
      <p:sp>
        <p:nvSpPr>
          <p:cNvPr id="6" name="Alt Bilgi Yer Tutucusu 5">
            <a:extLst>
              <a:ext uri="{FF2B5EF4-FFF2-40B4-BE49-F238E27FC236}">
                <a16:creationId xmlns:a16="http://schemas.microsoft.com/office/drawing/2014/main" id="{310FD57A-01C7-2D0D-4802-DD759DE0E8B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64EB12-5006-478E-8BDE-4C2688363165}"/>
              </a:ext>
            </a:extLst>
          </p:cNvPr>
          <p:cNvSpPr>
            <a:spLocks noGrp="1"/>
          </p:cNvSpPr>
          <p:nvPr>
            <p:ph type="sldNum" sz="quarter" idx="12"/>
          </p:nvPr>
        </p:nvSpPr>
        <p:spPr/>
        <p:txBody>
          <a:bodyPr/>
          <a:lstStyle/>
          <a:p>
            <a:fld id="{72FCC788-9206-465E-B058-44C0C50531BB}" type="slidenum">
              <a:rPr lang="tr-TR" smtClean="0"/>
              <a:t>‹#›</a:t>
            </a:fld>
            <a:endParaRPr lang="tr-TR"/>
          </a:p>
        </p:txBody>
      </p:sp>
    </p:spTree>
    <p:extLst>
      <p:ext uri="{BB962C8B-B14F-4D97-AF65-F5344CB8AC3E}">
        <p14:creationId xmlns:p14="http://schemas.microsoft.com/office/powerpoint/2010/main" val="263382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D286B35-B4E4-E7A1-8F29-0C00E2C70E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C626F8D-9C85-B2AC-C202-880DB4C01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1B501D9-EFF7-3EC2-F615-41675EBBE5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03A59-5429-4B92-B369-D3DEC846FCD6}" type="datetimeFigureOut">
              <a:rPr lang="tr-TR" smtClean="0"/>
              <a:t>15.11.2023</a:t>
            </a:fld>
            <a:endParaRPr lang="tr-TR"/>
          </a:p>
        </p:txBody>
      </p:sp>
      <p:sp>
        <p:nvSpPr>
          <p:cNvPr id="5" name="Alt Bilgi Yer Tutucusu 4">
            <a:extLst>
              <a:ext uri="{FF2B5EF4-FFF2-40B4-BE49-F238E27FC236}">
                <a16:creationId xmlns:a16="http://schemas.microsoft.com/office/drawing/2014/main" id="{5CDDF40B-C964-F3DA-B6E1-060910196F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F2FAAD8-3D32-BD41-9E00-F94BF29F4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CC788-9206-465E-B058-44C0C50531BB}" type="slidenum">
              <a:rPr lang="tr-TR" smtClean="0"/>
              <a:t>‹#›</a:t>
            </a:fld>
            <a:endParaRPr lang="tr-TR"/>
          </a:p>
        </p:txBody>
      </p:sp>
    </p:spTree>
    <p:extLst>
      <p:ext uri="{BB962C8B-B14F-4D97-AF65-F5344CB8AC3E}">
        <p14:creationId xmlns:p14="http://schemas.microsoft.com/office/powerpoint/2010/main" val="2372925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pPr rtl="0"/>
            <a:r>
              <a:rPr lang="tr-TR" noProof="0"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b="1" dirty="0">
              <a:latin typeface="Calibri" panose="020F0502020204030204" pitchFamily="34" charset="0"/>
              <a:ea typeface="Calibri" panose="020F0502020204030204" pitchFamily="34" charset="0"/>
              <a:cs typeface="Calibri" panose="020F0502020204030204" pitchFamily="34" charset="0"/>
            </a:endParaRPr>
          </a:p>
        </p:txBody>
      </p:sp>
      <p:sp>
        <p:nvSpPr>
          <p:cNvPr id="6" name="Alt Başlık 2">
            <a:extLst>
              <a:ext uri="{FF2B5EF4-FFF2-40B4-BE49-F238E27FC236}">
                <a16:creationId xmlns:a16="http://schemas.microsoft.com/office/drawing/2014/main" id="{D6E61F12-C9D7-4AB7-AF5E-D62377D1C266}"/>
              </a:ext>
            </a:extLst>
          </p:cNvPr>
          <p:cNvSpPr>
            <a:spLocks noGrp="1"/>
          </p:cNvSpPr>
          <p:nvPr/>
        </p:nvSpPr>
        <p:spPr>
          <a:xfrm>
            <a:off x="1679642" y="4136211"/>
            <a:ext cx="9144000" cy="19513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b="1" dirty="0">
                <a:solidFill>
                  <a:schemeClr val="accent1"/>
                </a:solidFill>
              </a:rPr>
              <a:t>Hazırlayan ve Sunan:</a:t>
            </a:r>
          </a:p>
          <a:p>
            <a:r>
              <a:rPr lang="tr-TR" dirty="0">
                <a:solidFill>
                  <a:schemeClr val="accent1"/>
                </a:solidFill>
              </a:rPr>
              <a:t> Emsal ÖZCAN</a:t>
            </a:r>
          </a:p>
          <a:p>
            <a:r>
              <a:rPr lang="tr-TR" dirty="0">
                <a:solidFill>
                  <a:schemeClr val="accent1"/>
                </a:solidFill>
              </a:rPr>
              <a:t>İstanbul Yeminli Mali Müşavirler Odası Disiplin Kurulu Başkanı</a:t>
            </a:r>
          </a:p>
          <a:p>
            <a:r>
              <a:rPr lang="tr-TR" dirty="0">
                <a:solidFill>
                  <a:schemeClr val="accent1"/>
                </a:solidFill>
              </a:rPr>
              <a:t>İstanbul YMMO Aylık Toplantısı,16.11.2023</a:t>
            </a:r>
          </a:p>
        </p:txBody>
      </p:sp>
      <p:sp>
        <p:nvSpPr>
          <p:cNvPr id="8" name="Başlık 1">
            <a:extLst>
              <a:ext uri="{FF2B5EF4-FFF2-40B4-BE49-F238E27FC236}">
                <a16:creationId xmlns:a16="http://schemas.microsoft.com/office/drawing/2014/main" id="{E8226980-A3BA-C730-5398-4D8324DC6DDB}"/>
              </a:ext>
            </a:extLst>
          </p:cNvPr>
          <p:cNvSpPr txBox="1">
            <a:spLocks/>
          </p:cNvSpPr>
          <p:nvPr/>
        </p:nvSpPr>
        <p:spPr>
          <a:xfrm>
            <a:off x="1679642" y="1860662"/>
            <a:ext cx="9144000" cy="227554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sz="3600" dirty="0">
              <a:solidFill>
                <a:schemeClr val="accent1"/>
              </a:solidFill>
              <a:latin typeface="+mn-lt"/>
            </a:endParaRPr>
          </a:p>
          <a:p>
            <a:pPr algn="ctr"/>
            <a:r>
              <a:rPr lang="tr-TR" sz="3600" b="1" dirty="0">
                <a:solidFill>
                  <a:schemeClr val="accent1"/>
                </a:solidFill>
                <a:latin typeface="+mn-lt"/>
              </a:rPr>
              <a:t>BAĞIMSIZ DENETİMDE YAŞANAN SORUNLAR VE ÇÖZÜM ÖNERİLERİ</a:t>
            </a:r>
          </a:p>
        </p:txBody>
      </p:sp>
    </p:spTree>
    <p:extLst>
      <p:ext uri="{BB962C8B-B14F-4D97-AF65-F5344CB8AC3E}">
        <p14:creationId xmlns:p14="http://schemas.microsoft.com/office/powerpoint/2010/main" val="382203402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a:xfrm>
            <a:off x="1413627" y="4329038"/>
            <a:ext cx="8541470" cy="1298764"/>
          </a:xfrm>
        </p:spPr>
        <p:txBody>
          <a:bodyPr/>
          <a:lstStyle/>
          <a:p>
            <a:pPr rtl="0"/>
            <a:r>
              <a:rPr lang="tr-TR" sz="2000" dirty="0">
                <a:solidFill>
                  <a:schemeClr val="tx1"/>
                </a:solidFill>
              </a:rPr>
              <a:t>Sunum tarihi itibariyle sicile kayıtlı Yetkilendirilen Bağımsız Denetim Kuruluşu sayısı 399 adet olup, bunların 160 adedi </a:t>
            </a:r>
            <a:r>
              <a:rPr lang="tr-TR" sz="2000" dirty="0" err="1">
                <a:solidFill>
                  <a:schemeClr val="tx1"/>
                </a:solidFill>
              </a:rPr>
              <a:t>Kayik</a:t>
            </a:r>
            <a:r>
              <a:rPr lang="tr-TR" sz="2000" dirty="0">
                <a:solidFill>
                  <a:schemeClr val="tx1"/>
                </a:solidFill>
              </a:rPr>
              <a:t> Dahil, 239 adedi </a:t>
            </a:r>
            <a:r>
              <a:rPr lang="tr-TR" sz="2000" dirty="0" err="1">
                <a:solidFill>
                  <a:schemeClr val="tx1"/>
                </a:solidFill>
              </a:rPr>
              <a:t>Kayik</a:t>
            </a:r>
            <a:r>
              <a:rPr lang="tr-TR" sz="2000" dirty="0">
                <a:solidFill>
                  <a:schemeClr val="tx1"/>
                </a:solidFill>
              </a:rPr>
              <a:t> Hariç olarak yetkilendirilmiştir.</a:t>
            </a:r>
            <a:endParaRPr lang="tr-TR" sz="2000" noProof="0" dirty="0">
              <a:solidFill>
                <a:schemeClr val="tx1"/>
              </a:solidFill>
            </a:endParaRP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10</a:t>
            </a:fld>
            <a:endParaRPr lang="tr-TR" noProof="0"/>
          </a:p>
        </p:txBody>
      </p:sp>
      <p:sp>
        <p:nvSpPr>
          <p:cNvPr id="5" name="Metin kutusu 4">
            <a:extLst>
              <a:ext uri="{FF2B5EF4-FFF2-40B4-BE49-F238E27FC236}">
                <a16:creationId xmlns:a16="http://schemas.microsoft.com/office/drawing/2014/main" id="{4C260D87-05ED-B481-15EF-29AFF5621753}"/>
              </a:ext>
            </a:extLst>
          </p:cNvPr>
          <p:cNvSpPr txBox="1"/>
          <p:nvPr/>
        </p:nvSpPr>
        <p:spPr>
          <a:xfrm>
            <a:off x="838200" y="1882632"/>
            <a:ext cx="9134669" cy="646331"/>
          </a:xfrm>
          <a:prstGeom prst="rect">
            <a:avLst/>
          </a:prstGeom>
          <a:noFill/>
        </p:spPr>
        <p:txBody>
          <a:bodyPr wrap="square" rtlCol="0">
            <a:spAutoFit/>
          </a:bodyPr>
          <a:lstStyle/>
          <a:p>
            <a:endParaRPr lang="tr-TR" b="1" dirty="0"/>
          </a:p>
          <a:p>
            <a:r>
              <a:rPr lang="tr-TR" dirty="0"/>
              <a:t> </a:t>
            </a:r>
            <a:endParaRPr lang="tr-TR" sz="1600" dirty="0">
              <a:latin typeface="Calibri" panose="020F0502020204030204" pitchFamily="34" charset="0"/>
              <a:ea typeface="Calibri" panose="020F0502020204030204" pitchFamily="34" charset="0"/>
              <a:cs typeface="Calibri" panose="020F0502020204030204" pitchFamily="34" charset="0"/>
            </a:endParaRPr>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b="1" i="0" dirty="0">
                <a:solidFill>
                  <a:schemeClr val="bg2"/>
                </a:solidFill>
                <a:effectLst/>
                <a:latin typeface="Calibri" panose="020F0502020204030204" pitchFamily="34" charset="0"/>
                <a:cs typeface="Calibri" panose="020F0502020204030204" pitchFamily="34" charset="0"/>
              </a:rPr>
              <a:t>Sicile Kaydedilen Bağımsız Denetim Kuruluşları (15.10.2021 tarihi itibarıyla)</a:t>
            </a:r>
            <a:endParaRPr lang="tr-TR" sz="2400" b="1" dirty="0">
              <a:solidFill>
                <a:schemeClr val="bg2"/>
              </a:solidFill>
              <a:latin typeface="Calibri" panose="020F0502020204030204" pitchFamily="34" charset="0"/>
              <a:ea typeface="Calibri" panose="020F0502020204030204" pitchFamily="34" charset="0"/>
              <a:cs typeface="Calibri" panose="020F0502020204030204" pitchFamily="34" charset="0"/>
            </a:endParaRPr>
          </a:p>
        </p:txBody>
      </p:sp>
      <p:sp>
        <p:nvSpPr>
          <p:cNvPr id="8" name="Metin kutusu 7">
            <a:extLst>
              <a:ext uri="{FF2B5EF4-FFF2-40B4-BE49-F238E27FC236}">
                <a16:creationId xmlns:a16="http://schemas.microsoft.com/office/drawing/2014/main" id="{79E274D1-DDC0-200C-7D34-3039B6677679}"/>
              </a:ext>
            </a:extLst>
          </p:cNvPr>
          <p:cNvSpPr txBox="1"/>
          <p:nvPr/>
        </p:nvSpPr>
        <p:spPr>
          <a:xfrm>
            <a:off x="685799" y="6356350"/>
            <a:ext cx="6099242" cy="276999"/>
          </a:xfrm>
          <a:prstGeom prst="rect">
            <a:avLst/>
          </a:prstGeom>
          <a:noFill/>
        </p:spPr>
        <p:txBody>
          <a:bodyPr wrap="square">
            <a:spAutoFit/>
          </a:bodyPr>
          <a:lstStyle/>
          <a:p>
            <a:r>
              <a:rPr lang="tr-TR" sz="1200" dirty="0"/>
              <a:t>16 Kasım 2023</a:t>
            </a:r>
          </a:p>
        </p:txBody>
      </p:sp>
      <p:pic>
        <p:nvPicPr>
          <p:cNvPr id="3" name="Resim 2">
            <a:extLst>
              <a:ext uri="{FF2B5EF4-FFF2-40B4-BE49-F238E27FC236}">
                <a16:creationId xmlns:a16="http://schemas.microsoft.com/office/drawing/2014/main" id="{9137EEDF-DC4A-DE74-5CD2-63C1E095E029}"/>
              </a:ext>
            </a:extLst>
          </p:cNvPr>
          <p:cNvPicPr>
            <a:picLocks noChangeAspect="1"/>
          </p:cNvPicPr>
          <p:nvPr/>
        </p:nvPicPr>
        <p:blipFill>
          <a:blip r:embed="rId2"/>
          <a:stretch>
            <a:fillRect/>
          </a:stretch>
        </p:blipFill>
        <p:spPr>
          <a:xfrm>
            <a:off x="1780090" y="1443609"/>
            <a:ext cx="7114303" cy="3161490"/>
          </a:xfrm>
          <a:prstGeom prst="rect">
            <a:avLst/>
          </a:prstGeom>
        </p:spPr>
      </p:pic>
      <p:sp>
        <p:nvSpPr>
          <p:cNvPr id="6" name="Metin kutusu 5">
            <a:extLst>
              <a:ext uri="{FF2B5EF4-FFF2-40B4-BE49-F238E27FC236}">
                <a16:creationId xmlns:a16="http://schemas.microsoft.com/office/drawing/2014/main" id="{081D2271-7EA3-134A-9405-033DD283D2F6}"/>
              </a:ext>
            </a:extLst>
          </p:cNvPr>
          <p:cNvSpPr txBox="1"/>
          <p:nvPr/>
        </p:nvSpPr>
        <p:spPr>
          <a:xfrm>
            <a:off x="2182112" y="1258943"/>
            <a:ext cx="1906932" cy="369332"/>
          </a:xfrm>
          <a:prstGeom prst="rect">
            <a:avLst/>
          </a:prstGeom>
          <a:noFill/>
        </p:spPr>
        <p:txBody>
          <a:bodyPr wrap="none" rtlCol="0">
            <a:spAutoFit/>
          </a:bodyPr>
          <a:lstStyle/>
          <a:p>
            <a:r>
              <a:rPr lang="tr-TR" dirty="0"/>
              <a:t>2021 Yılı İtibariyle;</a:t>
            </a:r>
          </a:p>
        </p:txBody>
      </p:sp>
    </p:spTree>
    <p:extLst>
      <p:ext uri="{BB962C8B-B14F-4D97-AF65-F5344CB8AC3E}">
        <p14:creationId xmlns:p14="http://schemas.microsoft.com/office/powerpoint/2010/main" val="290770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sz="1200" dirty="0"/>
              <a:t>16 Kasım 2023</a:t>
            </a:r>
          </a:p>
          <a:p>
            <a:pPr rtl="0"/>
            <a:endParaRPr lang="tr-TR" noProof="0" dirty="0"/>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11</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Sözleşme İmzalayan Denetim Kuruluşu/Denetçi Sayısı</a:t>
            </a:r>
          </a:p>
        </p:txBody>
      </p:sp>
      <p:graphicFrame>
        <p:nvGraphicFramePr>
          <p:cNvPr id="6" name="Tablo 5">
            <a:extLst>
              <a:ext uri="{FF2B5EF4-FFF2-40B4-BE49-F238E27FC236}">
                <a16:creationId xmlns:a16="http://schemas.microsoft.com/office/drawing/2014/main" id="{12060A39-F896-466D-8AD9-C7A580685A50}"/>
              </a:ext>
            </a:extLst>
          </p:cNvPr>
          <p:cNvGraphicFramePr>
            <a:graphicFrameLocks noGrp="1"/>
          </p:cNvGraphicFramePr>
          <p:nvPr>
            <p:extLst>
              <p:ext uri="{D42A27DB-BD31-4B8C-83A1-F6EECF244321}">
                <p14:modId xmlns:p14="http://schemas.microsoft.com/office/powerpoint/2010/main" val="452501376"/>
              </p:ext>
            </p:extLst>
          </p:nvPr>
        </p:nvGraphicFramePr>
        <p:xfrm>
          <a:off x="1187777" y="886120"/>
          <a:ext cx="8814062" cy="2396215"/>
        </p:xfrm>
        <a:graphic>
          <a:graphicData uri="http://schemas.openxmlformats.org/drawingml/2006/table">
            <a:tbl>
              <a:tblPr/>
              <a:tblGrid>
                <a:gridCol w="2908700">
                  <a:extLst>
                    <a:ext uri="{9D8B030D-6E8A-4147-A177-3AD203B41FA5}">
                      <a16:colId xmlns:a16="http://schemas.microsoft.com/office/drawing/2014/main" val="2017912857"/>
                    </a:ext>
                  </a:extLst>
                </a:gridCol>
                <a:gridCol w="2952681">
                  <a:extLst>
                    <a:ext uri="{9D8B030D-6E8A-4147-A177-3AD203B41FA5}">
                      <a16:colId xmlns:a16="http://schemas.microsoft.com/office/drawing/2014/main" val="3777441837"/>
                    </a:ext>
                  </a:extLst>
                </a:gridCol>
                <a:gridCol w="2952681">
                  <a:extLst>
                    <a:ext uri="{9D8B030D-6E8A-4147-A177-3AD203B41FA5}">
                      <a16:colId xmlns:a16="http://schemas.microsoft.com/office/drawing/2014/main" val="3125793694"/>
                    </a:ext>
                  </a:extLst>
                </a:gridCol>
              </a:tblGrid>
              <a:tr h="821854">
                <a:tc>
                  <a:txBody>
                    <a:bodyPr/>
                    <a:lstStyle/>
                    <a:p>
                      <a:pPr algn="l"/>
                      <a:r>
                        <a:rPr lang="tr-TR" sz="2000" b="1" dirty="0">
                          <a:effectLst/>
                        </a:rPr>
                        <a:t>Sözleşmeyi Düzenleyen</a:t>
                      </a:r>
                    </a:p>
                  </a:txBody>
                  <a:tcPr>
                    <a:lnL w="6350" cap="flat" cmpd="sng" algn="ctr">
                      <a:solidFill>
                        <a:srgbClr val="C0153A"/>
                      </a:solidFill>
                      <a:prstDash val="solid"/>
                      <a:round/>
                      <a:headEnd type="none" w="med" len="med"/>
                      <a:tailEnd type="none" w="med" len="med"/>
                    </a:lnL>
                    <a:lnR w="6350" cap="flat" cmpd="sng" algn="ctr">
                      <a:solidFill>
                        <a:srgbClr val="48153A"/>
                      </a:solidFill>
                      <a:prstDash val="solid"/>
                      <a:round/>
                      <a:headEnd type="none" w="med" len="med"/>
                      <a:tailEnd type="none" w="med" len="med"/>
                    </a:lnR>
                    <a:lnT w="6350" cap="flat" cmpd="sng" algn="ctr">
                      <a:solidFill>
                        <a:srgbClr val="D0C2FA"/>
                      </a:solidFill>
                      <a:prstDash val="solid"/>
                      <a:round/>
                      <a:headEnd type="none" w="med" len="med"/>
                      <a:tailEnd type="none" w="med" len="med"/>
                    </a:lnT>
                    <a:lnB w="6350" cap="flat" cmpd="sng" algn="ctr">
                      <a:solidFill>
                        <a:srgbClr val="A8153A"/>
                      </a:solidFill>
                      <a:prstDash val="solid"/>
                      <a:round/>
                      <a:headEnd type="none" w="med" len="med"/>
                      <a:tailEnd type="none" w="med" len="med"/>
                    </a:lnB>
                    <a:solidFill>
                      <a:srgbClr val="FFFFFF"/>
                    </a:solidFill>
                  </a:tcPr>
                </a:tc>
                <a:tc>
                  <a:txBody>
                    <a:bodyPr/>
                    <a:lstStyle/>
                    <a:p>
                      <a:pPr algn="ctr"/>
                      <a:r>
                        <a:rPr lang="tr-TR" sz="2000" b="1" dirty="0">
                          <a:effectLst/>
                        </a:rPr>
                        <a:t>Sözleşme Sayısı</a:t>
                      </a:r>
                    </a:p>
                  </a:txBody>
                  <a:tcPr>
                    <a:lnL w="6350" cap="flat" cmpd="sng" algn="ctr">
                      <a:solidFill>
                        <a:srgbClr val="48153A"/>
                      </a:solidFill>
                      <a:prstDash val="solid"/>
                      <a:round/>
                      <a:headEnd type="none" w="med" len="med"/>
                      <a:tailEnd type="none" w="med" len="med"/>
                    </a:lnL>
                    <a:lnR w="6350" cap="flat" cmpd="sng" algn="ctr">
                      <a:solidFill>
                        <a:srgbClr val="A8153A"/>
                      </a:solidFill>
                      <a:prstDash val="solid"/>
                      <a:round/>
                      <a:headEnd type="none" w="med" len="med"/>
                      <a:tailEnd type="none" w="med" len="med"/>
                    </a:lnR>
                    <a:lnT w="6350" cap="flat" cmpd="sng" algn="ctr">
                      <a:solidFill>
                        <a:srgbClr val="10C7FA"/>
                      </a:solidFill>
                      <a:prstDash val="solid"/>
                      <a:round/>
                      <a:headEnd type="none" w="med" len="med"/>
                      <a:tailEnd type="none" w="med" len="med"/>
                    </a:lnT>
                    <a:lnB w="6350" cap="flat" cmpd="sng" algn="ctr">
                      <a:solidFill>
                        <a:srgbClr val="A8153A"/>
                      </a:solidFill>
                      <a:prstDash val="solid"/>
                      <a:round/>
                      <a:headEnd type="none" w="med" len="med"/>
                      <a:tailEnd type="none" w="med" len="med"/>
                    </a:lnB>
                    <a:solidFill>
                      <a:srgbClr val="FFFFFF"/>
                    </a:solidFill>
                  </a:tcPr>
                </a:tc>
                <a:tc>
                  <a:txBody>
                    <a:bodyPr/>
                    <a:lstStyle/>
                    <a:p>
                      <a:pPr algn="ctr"/>
                      <a:r>
                        <a:rPr lang="tr-TR" sz="2000" b="1" dirty="0">
                          <a:effectLst/>
                        </a:rPr>
                        <a:t>Sözleşmede Belirlenen Toplam Denetim Saati</a:t>
                      </a:r>
                    </a:p>
                  </a:txBody>
                  <a:tcPr>
                    <a:lnL w="6350" cap="flat" cmpd="sng" algn="ctr">
                      <a:solidFill>
                        <a:srgbClr val="A8153A"/>
                      </a:solidFill>
                      <a:prstDash val="solid"/>
                      <a:round/>
                      <a:headEnd type="none" w="med" len="med"/>
                      <a:tailEnd type="none" w="med" len="med"/>
                    </a:lnL>
                    <a:lnR w="6350" cap="flat" cmpd="sng" algn="ctr">
                      <a:solidFill>
                        <a:srgbClr val="90CCFA"/>
                      </a:solidFill>
                      <a:prstDash val="solid"/>
                      <a:round/>
                      <a:headEnd type="none" w="med" len="med"/>
                      <a:tailEnd type="none" w="med" len="med"/>
                    </a:lnR>
                    <a:lnT w="6350" cap="flat" cmpd="sng" algn="ctr">
                      <a:solidFill>
                        <a:srgbClr val="90CCFA"/>
                      </a:solidFill>
                      <a:prstDash val="solid"/>
                      <a:round/>
                      <a:headEnd type="none" w="med" len="med"/>
                      <a:tailEnd type="none" w="med" len="med"/>
                    </a:lnT>
                    <a:lnB w="6350" cap="flat" cmpd="sng" algn="ctr">
                      <a:solidFill>
                        <a:srgbClr val="38163A"/>
                      </a:solidFill>
                      <a:prstDash val="solid"/>
                      <a:round/>
                      <a:headEnd type="none" w="med" len="med"/>
                      <a:tailEnd type="none" w="med" len="med"/>
                    </a:lnB>
                    <a:solidFill>
                      <a:srgbClr val="FFFFFF"/>
                    </a:solidFill>
                  </a:tcPr>
                </a:tc>
                <a:extLst>
                  <a:ext uri="{0D108BD9-81ED-4DB2-BD59-A6C34878D82A}">
                    <a16:rowId xmlns:a16="http://schemas.microsoft.com/office/drawing/2014/main" val="1264734803"/>
                  </a:ext>
                </a:extLst>
              </a:tr>
              <a:tr h="524787">
                <a:tc>
                  <a:txBody>
                    <a:bodyPr/>
                    <a:lstStyle/>
                    <a:p>
                      <a:r>
                        <a:rPr lang="tr-TR" sz="2000" dirty="0">
                          <a:effectLst/>
                        </a:rPr>
                        <a:t>Denetim Kuruluşu</a:t>
                      </a:r>
                    </a:p>
                  </a:txBody>
                  <a:tcPr>
                    <a:lnL w="6350" cap="flat" cmpd="sng" algn="ctr">
                      <a:solidFill>
                        <a:srgbClr val="A8153A"/>
                      </a:solidFill>
                      <a:prstDash val="solid"/>
                      <a:round/>
                      <a:headEnd type="none" w="med" len="med"/>
                      <a:tailEnd type="none" w="med" len="med"/>
                    </a:lnL>
                    <a:lnR w="6350" cap="flat" cmpd="sng" algn="ctr">
                      <a:solidFill>
                        <a:srgbClr val="A8153A"/>
                      </a:solidFill>
                      <a:prstDash val="solid"/>
                      <a:round/>
                      <a:headEnd type="none" w="med" len="med"/>
                      <a:tailEnd type="none" w="med" len="med"/>
                    </a:lnR>
                    <a:lnT w="6350" cap="flat" cmpd="sng" algn="ctr">
                      <a:solidFill>
                        <a:srgbClr val="A8153A"/>
                      </a:solidFill>
                      <a:prstDash val="solid"/>
                      <a:round/>
                      <a:headEnd type="none" w="med" len="med"/>
                      <a:tailEnd type="none" w="med" len="med"/>
                    </a:lnT>
                    <a:lnB w="6350" cap="flat" cmpd="sng" algn="ctr">
                      <a:solidFill>
                        <a:srgbClr val="98133A"/>
                      </a:solidFill>
                      <a:prstDash val="solid"/>
                      <a:round/>
                      <a:headEnd type="none" w="med" len="med"/>
                      <a:tailEnd type="none" w="med" len="med"/>
                    </a:lnB>
                    <a:solidFill>
                      <a:srgbClr val="FFFFFF"/>
                    </a:solidFill>
                  </a:tcPr>
                </a:tc>
                <a:tc>
                  <a:txBody>
                    <a:bodyPr/>
                    <a:lstStyle/>
                    <a:p>
                      <a:pPr algn="ctr"/>
                      <a:r>
                        <a:rPr lang="tr-TR" sz="2000">
                          <a:effectLst/>
                        </a:rPr>
                        <a:t>8.281</a:t>
                      </a:r>
                    </a:p>
                  </a:txBody>
                  <a:tcPr>
                    <a:lnL w="6350" cap="flat" cmpd="sng" algn="ctr">
                      <a:solidFill>
                        <a:srgbClr val="A8153A"/>
                      </a:solidFill>
                      <a:prstDash val="solid"/>
                      <a:round/>
                      <a:headEnd type="none" w="med" len="med"/>
                      <a:tailEnd type="none" w="med" len="med"/>
                    </a:lnL>
                    <a:lnR w="6350" cap="flat" cmpd="sng" algn="ctr">
                      <a:solidFill>
                        <a:srgbClr val="38163A"/>
                      </a:solidFill>
                      <a:prstDash val="solid"/>
                      <a:round/>
                      <a:headEnd type="none" w="med" len="med"/>
                      <a:tailEnd type="none" w="med" len="med"/>
                    </a:lnR>
                    <a:lnT w="6350" cap="flat" cmpd="sng" algn="ctr">
                      <a:solidFill>
                        <a:srgbClr val="A8153A"/>
                      </a:solidFill>
                      <a:prstDash val="solid"/>
                      <a:round/>
                      <a:headEnd type="none" w="med" len="med"/>
                      <a:tailEnd type="none" w="med" len="med"/>
                    </a:lnT>
                    <a:lnB w="6350" cap="flat" cmpd="sng" algn="ctr">
                      <a:solidFill>
                        <a:srgbClr val="68133A"/>
                      </a:solidFill>
                      <a:prstDash val="solid"/>
                      <a:round/>
                      <a:headEnd type="none" w="med" len="med"/>
                      <a:tailEnd type="none" w="med" len="med"/>
                    </a:lnB>
                    <a:solidFill>
                      <a:srgbClr val="FFFFFF"/>
                    </a:solidFill>
                  </a:tcPr>
                </a:tc>
                <a:tc>
                  <a:txBody>
                    <a:bodyPr/>
                    <a:lstStyle/>
                    <a:p>
                      <a:pPr algn="ctr"/>
                      <a:r>
                        <a:rPr lang="tr-TR" sz="2000" dirty="0">
                          <a:effectLst/>
                        </a:rPr>
                        <a:t>3.211.591</a:t>
                      </a:r>
                    </a:p>
                  </a:txBody>
                  <a:tcPr>
                    <a:lnL w="6350" cap="flat" cmpd="sng" algn="ctr">
                      <a:solidFill>
                        <a:srgbClr val="38163A"/>
                      </a:solidFill>
                      <a:prstDash val="solid"/>
                      <a:round/>
                      <a:headEnd type="none" w="med" len="med"/>
                      <a:tailEnd type="none" w="med" len="med"/>
                    </a:lnL>
                    <a:lnR w="6350" cap="flat" cmpd="sng" algn="ctr">
                      <a:solidFill>
                        <a:srgbClr val="38163A"/>
                      </a:solidFill>
                      <a:prstDash val="solid"/>
                      <a:round/>
                      <a:headEnd type="none" w="med" len="med"/>
                      <a:tailEnd type="none" w="med" len="med"/>
                    </a:lnR>
                    <a:lnT w="6350" cap="flat" cmpd="sng" algn="ctr">
                      <a:solidFill>
                        <a:srgbClr val="38163A"/>
                      </a:solidFill>
                      <a:prstDash val="solid"/>
                      <a:round/>
                      <a:headEnd type="none" w="med" len="med"/>
                      <a:tailEnd type="none" w="med" len="med"/>
                    </a:lnT>
                    <a:lnB w="6350" cap="flat" cmpd="sng" algn="ctr">
                      <a:solidFill>
                        <a:srgbClr val="98133A"/>
                      </a:solidFill>
                      <a:prstDash val="solid"/>
                      <a:round/>
                      <a:headEnd type="none" w="med" len="med"/>
                      <a:tailEnd type="none" w="med" len="med"/>
                    </a:lnB>
                    <a:solidFill>
                      <a:srgbClr val="FFFFFF"/>
                    </a:solidFill>
                  </a:tcPr>
                </a:tc>
                <a:extLst>
                  <a:ext uri="{0D108BD9-81ED-4DB2-BD59-A6C34878D82A}">
                    <a16:rowId xmlns:a16="http://schemas.microsoft.com/office/drawing/2014/main" val="3990069571"/>
                  </a:ext>
                </a:extLst>
              </a:tr>
              <a:tr h="524787">
                <a:tc>
                  <a:txBody>
                    <a:bodyPr/>
                    <a:lstStyle/>
                    <a:p>
                      <a:r>
                        <a:rPr lang="tr-TR" sz="2000" dirty="0">
                          <a:effectLst/>
                        </a:rPr>
                        <a:t>Denetçi</a:t>
                      </a:r>
                    </a:p>
                  </a:txBody>
                  <a:tcPr>
                    <a:lnL w="6350" cap="flat" cmpd="sng" algn="ctr">
                      <a:solidFill>
                        <a:srgbClr val="98133A"/>
                      </a:solidFill>
                      <a:prstDash val="solid"/>
                      <a:round/>
                      <a:headEnd type="none" w="med" len="med"/>
                      <a:tailEnd type="none" w="med" len="med"/>
                    </a:lnL>
                    <a:lnR w="6350" cap="flat" cmpd="sng" algn="ctr">
                      <a:solidFill>
                        <a:srgbClr val="68133A"/>
                      </a:solidFill>
                      <a:prstDash val="solid"/>
                      <a:round/>
                      <a:headEnd type="none" w="med" len="med"/>
                      <a:tailEnd type="none" w="med" len="med"/>
                    </a:lnR>
                    <a:lnT w="6350" cap="flat" cmpd="sng" algn="ctr">
                      <a:solidFill>
                        <a:srgbClr val="98133A"/>
                      </a:solidFill>
                      <a:prstDash val="solid"/>
                      <a:round/>
                      <a:headEnd type="none" w="med" len="med"/>
                      <a:tailEnd type="none" w="med" len="med"/>
                    </a:lnT>
                    <a:lnB w="6350" cap="flat" cmpd="sng" algn="ctr">
                      <a:solidFill>
                        <a:srgbClr val="90153A"/>
                      </a:solidFill>
                      <a:prstDash val="solid"/>
                      <a:round/>
                      <a:headEnd type="none" w="med" len="med"/>
                      <a:tailEnd type="none" w="med" len="med"/>
                    </a:lnB>
                    <a:solidFill>
                      <a:srgbClr val="FFFFFF"/>
                    </a:solidFill>
                  </a:tcPr>
                </a:tc>
                <a:tc>
                  <a:txBody>
                    <a:bodyPr/>
                    <a:lstStyle/>
                    <a:p>
                      <a:pPr algn="ctr"/>
                      <a:r>
                        <a:rPr lang="tr-TR" sz="2000" dirty="0">
                          <a:effectLst/>
                        </a:rPr>
                        <a:t>74</a:t>
                      </a:r>
                    </a:p>
                  </a:txBody>
                  <a:tcPr>
                    <a:lnL w="6350" cap="flat" cmpd="sng" algn="ctr">
                      <a:solidFill>
                        <a:srgbClr val="68133A"/>
                      </a:solidFill>
                      <a:prstDash val="solid"/>
                      <a:round/>
                      <a:headEnd type="none" w="med" len="med"/>
                      <a:tailEnd type="none" w="med" len="med"/>
                    </a:lnL>
                    <a:lnR w="6350" cap="flat" cmpd="sng" algn="ctr">
                      <a:solidFill>
                        <a:srgbClr val="98133A"/>
                      </a:solidFill>
                      <a:prstDash val="solid"/>
                      <a:round/>
                      <a:headEnd type="none" w="med" len="med"/>
                      <a:tailEnd type="none" w="med" len="med"/>
                    </a:lnR>
                    <a:lnT w="6350" cap="flat" cmpd="sng" algn="ctr">
                      <a:solidFill>
                        <a:srgbClr val="68133A"/>
                      </a:solidFill>
                      <a:prstDash val="solid"/>
                      <a:round/>
                      <a:headEnd type="none" w="med" len="med"/>
                      <a:tailEnd type="none" w="med" len="med"/>
                    </a:lnT>
                    <a:lnB w="6350" cap="flat" cmpd="sng" algn="ctr">
                      <a:solidFill>
                        <a:srgbClr val="10173A"/>
                      </a:solidFill>
                      <a:prstDash val="solid"/>
                      <a:round/>
                      <a:headEnd type="none" w="med" len="med"/>
                      <a:tailEnd type="none" w="med" len="med"/>
                    </a:lnB>
                    <a:solidFill>
                      <a:srgbClr val="FFFFFF"/>
                    </a:solidFill>
                  </a:tcPr>
                </a:tc>
                <a:tc>
                  <a:txBody>
                    <a:bodyPr/>
                    <a:lstStyle/>
                    <a:p>
                      <a:pPr algn="ctr"/>
                      <a:r>
                        <a:rPr lang="tr-TR" sz="2000" dirty="0">
                          <a:effectLst/>
                        </a:rPr>
                        <a:t>11.354</a:t>
                      </a:r>
                    </a:p>
                  </a:txBody>
                  <a:tcPr>
                    <a:lnL w="6350" cap="flat" cmpd="sng" algn="ctr">
                      <a:solidFill>
                        <a:srgbClr val="98133A"/>
                      </a:solidFill>
                      <a:prstDash val="solid"/>
                      <a:round/>
                      <a:headEnd type="none" w="med" len="med"/>
                      <a:tailEnd type="none" w="med" len="med"/>
                    </a:lnL>
                    <a:lnR w="6350" cap="flat" cmpd="sng" algn="ctr">
                      <a:solidFill>
                        <a:srgbClr val="98133A"/>
                      </a:solidFill>
                      <a:prstDash val="solid"/>
                      <a:round/>
                      <a:headEnd type="none" w="med" len="med"/>
                      <a:tailEnd type="none" w="med" len="med"/>
                    </a:lnR>
                    <a:lnT w="6350" cap="flat" cmpd="sng" algn="ctr">
                      <a:solidFill>
                        <a:srgbClr val="98133A"/>
                      </a:solidFill>
                      <a:prstDash val="solid"/>
                      <a:round/>
                      <a:headEnd type="none" w="med" len="med"/>
                      <a:tailEnd type="none" w="med" len="med"/>
                    </a:lnT>
                    <a:lnB w="6350" cap="flat" cmpd="sng" algn="ctr">
                      <a:solidFill>
                        <a:srgbClr val="48183A"/>
                      </a:solidFill>
                      <a:prstDash val="solid"/>
                      <a:round/>
                      <a:headEnd type="none" w="med" len="med"/>
                      <a:tailEnd type="none" w="med" len="med"/>
                    </a:lnB>
                    <a:solidFill>
                      <a:srgbClr val="FFFFFF"/>
                    </a:solidFill>
                  </a:tcPr>
                </a:tc>
                <a:extLst>
                  <a:ext uri="{0D108BD9-81ED-4DB2-BD59-A6C34878D82A}">
                    <a16:rowId xmlns:a16="http://schemas.microsoft.com/office/drawing/2014/main" val="2349526560"/>
                  </a:ext>
                </a:extLst>
              </a:tr>
              <a:tr h="524787">
                <a:tc>
                  <a:txBody>
                    <a:bodyPr/>
                    <a:lstStyle/>
                    <a:p>
                      <a:r>
                        <a:rPr lang="tr-TR" sz="2000" b="1" dirty="0">
                          <a:effectLst/>
                        </a:rPr>
                        <a:t>TOPLAM</a:t>
                      </a:r>
                    </a:p>
                  </a:txBody>
                  <a:tcPr>
                    <a:lnL w="6350" cap="flat" cmpd="sng" algn="ctr">
                      <a:solidFill>
                        <a:srgbClr val="90153A"/>
                      </a:solidFill>
                      <a:prstDash val="solid"/>
                      <a:round/>
                      <a:headEnd type="none" w="med" len="med"/>
                      <a:tailEnd type="none" w="med" len="med"/>
                    </a:lnL>
                    <a:lnR w="6350" cap="flat" cmpd="sng" algn="ctr">
                      <a:solidFill>
                        <a:srgbClr val="10173A"/>
                      </a:solidFill>
                      <a:prstDash val="solid"/>
                      <a:round/>
                      <a:headEnd type="none" w="med" len="med"/>
                      <a:tailEnd type="none" w="med" len="med"/>
                    </a:lnR>
                    <a:lnT w="6350" cap="flat" cmpd="sng" algn="ctr">
                      <a:solidFill>
                        <a:srgbClr val="90153A"/>
                      </a:solidFill>
                      <a:prstDash val="solid"/>
                      <a:round/>
                      <a:headEnd type="none" w="med" len="med"/>
                      <a:tailEnd type="none" w="med" len="med"/>
                    </a:lnT>
                    <a:lnB w="6350" cap="flat" cmpd="sng" algn="ctr">
                      <a:solidFill>
                        <a:srgbClr val="90153A"/>
                      </a:solidFill>
                      <a:prstDash val="solid"/>
                      <a:round/>
                      <a:headEnd type="none" w="med" len="med"/>
                      <a:tailEnd type="none" w="med" len="med"/>
                    </a:lnB>
                    <a:solidFill>
                      <a:srgbClr val="FFFFFF"/>
                    </a:solidFill>
                  </a:tcPr>
                </a:tc>
                <a:tc>
                  <a:txBody>
                    <a:bodyPr/>
                    <a:lstStyle/>
                    <a:p>
                      <a:pPr algn="ctr"/>
                      <a:r>
                        <a:rPr lang="tr-TR" sz="2000" b="1" dirty="0">
                          <a:effectLst/>
                        </a:rPr>
                        <a:t>8.355</a:t>
                      </a:r>
                    </a:p>
                  </a:txBody>
                  <a:tcPr>
                    <a:lnL w="6350" cap="flat" cmpd="sng" algn="ctr">
                      <a:solidFill>
                        <a:srgbClr val="10173A"/>
                      </a:solidFill>
                      <a:prstDash val="solid"/>
                      <a:round/>
                      <a:headEnd type="none" w="med" len="med"/>
                      <a:tailEnd type="none" w="med" len="med"/>
                    </a:lnL>
                    <a:lnR w="6350" cap="flat" cmpd="sng" algn="ctr">
                      <a:solidFill>
                        <a:srgbClr val="48183A"/>
                      </a:solidFill>
                      <a:prstDash val="solid"/>
                      <a:round/>
                      <a:headEnd type="none" w="med" len="med"/>
                      <a:tailEnd type="none" w="med" len="med"/>
                    </a:lnR>
                    <a:lnT w="6350" cap="flat" cmpd="sng" algn="ctr">
                      <a:solidFill>
                        <a:srgbClr val="10173A"/>
                      </a:solidFill>
                      <a:prstDash val="solid"/>
                      <a:round/>
                      <a:headEnd type="none" w="med" len="med"/>
                      <a:tailEnd type="none" w="med" len="med"/>
                    </a:lnT>
                    <a:lnB w="6350" cap="flat" cmpd="sng" algn="ctr">
                      <a:solidFill>
                        <a:srgbClr val="10173A"/>
                      </a:solidFill>
                      <a:prstDash val="solid"/>
                      <a:round/>
                      <a:headEnd type="none" w="med" len="med"/>
                      <a:tailEnd type="none" w="med" len="med"/>
                    </a:lnB>
                    <a:solidFill>
                      <a:srgbClr val="FFFFFF"/>
                    </a:solidFill>
                  </a:tcPr>
                </a:tc>
                <a:tc>
                  <a:txBody>
                    <a:bodyPr/>
                    <a:lstStyle/>
                    <a:p>
                      <a:pPr algn="ctr"/>
                      <a:r>
                        <a:rPr lang="tr-TR" sz="2000" b="1" dirty="0">
                          <a:effectLst/>
                        </a:rPr>
                        <a:t>3.222.945</a:t>
                      </a:r>
                    </a:p>
                  </a:txBody>
                  <a:tcPr>
                    <a:lnL w="6350" cap="flat" cmpd="sng" algn="ctr">
                      <a:solidFill>
                        <a:srgbClr val="48183A"/>
                      </a:solidFill>
                      <a:prstDash val="solid"/>
                      <a:round/>
                      <a:headEnd type="none" w="med" len="med"/>
                      <a:tailEnd type="none" w="med" len="med"/>
                    </a:lnL>
                    <a:lnR w="6350" cap="flat" cmpd="sng" algn="ctr">
                      <a:solidFill>
                        <a:srgbClr val="48183A"/>
                      </a:solidFill>
                      <a:prstDash val="solid"/>
                      <a:round/>
                      <a:headEnd type="none" w="med" len="med"/>
                      <a:tailEnd type="none" w="med" len="med"/>
                    </a:lnR>
                    <a:lnT w="6350" cap="flat" cmpd="sng" algn="ctr">
                      <a:solidFill>
                        <a:srgbClr val="48183A"/>
                      </a:solidFill>
                      <a:prstDash val="solid"/>
                      <a:round/>
                      <a:headEnd type="none" w="med" len="med"/>
                      <a:tailEnd type="none" w="med" len="med"/>
                    </a:lnT>
                    <a:lnB w="6350" cap="flat" cmpd="sng" algn="ctr">
                      <a:solidFill>
                        <a:srgbClr val="48183A"/>
                      </a:solidFill>
                      <a:prstDash val="solid"/>
                      <a:round/>
                      <a:headEnd type="none" w="med" len="med"/>
                      <a:tailEnd type="none" w="med" len="med"/>
                    </a:lnB>
                    <a:solidFill>
                      <a:srgbClr val="FFFFFF"/>
                    </a:solidFill>
                  </a:tcPr>
                </a:tc>
                <a:extLst>
                  <a:ext uri="{0D108BD9-81ED-4DB2-BD59-A6C34878D82A}">
                    <a16:rowId xmlns:a16="http://schemas.microsoft.com/office/drawing/2014/main" val="3613308810"/>
                  </a:ext>
                </a:extLst>
              </a:tr>
            </a:tbl>
          </a:graphicData>
        </a:graphic>
      </p:graphicFrame>
      <p:sp>
        <p:nvSpPr>
          <p:cNvPr id="9" name="Metin kutusu 8">
            <a:extLst>
              <a:ext uri="{FF2B5EF4-FFF2-40B4-BE49-F238E27FC236}">
                <a16:creationId xmlns:a16="http://schemas.microsoft.com/office/drawing/2014/main" id="{56C6DB97-59DE-D48B-A4A8-6E401D5B6645}"/>
              </a:ext>
            </a:extLst>
          </p:cNvPr>
          <p:cNvSpPr txBox="1"/>
          <p:nvPr/>
        </p:nvSpPr>
        <p:spPr>
          <a:xfrm>
            <a:off x="1187777" y="3446746"/>
            <a:ext cx="9541497" cy="2554545"/>
          </a:xfrm>
          <a:prstGeom prst="rect">
            <a:avLst/>
          </a:prstGeom>
          <a:noFill/>
        </p:spPr>
        <p:txBody>
          <a:bodyPr wrap="square">
            <a:spAutoFit/>
          </a:bodyPr>
          <a:lstStyle/>
          <a:p>
            <a:r>
              <a:rPr lang="tr-TR" sz="2000" b="1" dirty="0"/>
              <a:t>Denetim Ekiplerinde Görevlendirilen Denetçi Sayıları</a:t>
            </a:r>
          </a:p>
          <a:p>
            <a:r>
              <a:rPr lang="tr-TR" sz="2000" dirty="0"/>
              <a:t>Şirketlerin 2023 hesap döneminin denetimi için düzenlenen sözleşmelerin asıl ve yedek denetim ekiplerinde görevlendirilen denetçi sayıları aşağıdaki şekilde gerçekleşmiştir:</a:t>
            </a:r>
          </a:p>
          <a:p>
            <a:r>
              <a:rPr lang="tr-TR" sz="2000" dirty="0" err="1"/>
              <a:t>a.Asıl</a:t>
            </a:r>
            <a:r>
              <a:rPr lang="tr-TR" sz="2000" dirty="0"/>
              <a:t> Denetim Ekiplerinde Görevlendirilen Denetçi Sayısı:     2.329</a:t>
            </a:r>
          </a:p>
          <a:p>
            <a:r>
              <a:rPr lang="tr-TR" sz="2000" dirty="0" err="1"/>
              <a:t>b.Yedek</a:t>
            </a:r>
            <a:r>
              <a:rPr lang="tr-TR" sz="2000" dirty="0"/>
              <a:t> Denetim Ekiplerinde Görevlendirilen Denetçi Sayısı: 2.221</a:t>
            </a:r>
          </a:p>
          <a:p>
            <a:r>
              <a:rPr lang="tr-TR" sz="2000" b="1" dirty="0"/>
              <a:t>Toplam						             4550</a:t>
            </a:r>
          </a:p>
          <a:p>
            <a:r>
              <a:rPr lang="tr-TR" sz="2000" dirty="0"/>
              <a:t>Bu istatistikler karşısında bir Bağımsız Denetim Şirketine ortalama 20 adet sözleşme düşmektedir.</a:t>
            </a:r>
          </a:p>
        </p:txBody>
      </p:sp>
    </p:spTree>
    <p:extLst>
      <p:ext uri="{BB962C8B-B14F-4D97-AF65-F5344CB8AC3E}">
        <p14:creationId xmlns:p14="http://schemas.microsoft.com/office/powerpoint/2010/main" val="3380559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a:xfrm>
            <a:off x="838201" y="6356350"/>
            <a:ext cx="2743200" cy="365125"/>
          </a:xfrm>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12</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b="1" dirty="0">
                <a:latin typeface="Calibri" panose="020F0502020204030204" pitchFamily="34" charset="0"/>
                <a:ea typeface="Calibri" panose="020F0502020204030204" pitchFamily="34" charset="0"/>
                <a:cs typeface="Calibri" panose="020F0502020204030204" pitchFamily="34" charset="0"/>
              </a:rPr>
              <a:t>	KGK Gözetim Süreci</a:t>
            </a:r>
          </a:p>
        </p:txBody>
      </p:sp>
      <p:sp>
        <p:nvSpPr>
          <p:cNvPr id="6" name="İçerik Yer Tutucusu 2">
            <a:extLst>
              <a:ext uri="{FF2B5EF4-FFF2-40B4-BE49-F238E27FC236}">
                <a16:creationId xmlns:a16="http://schemas.microsoft.com/office/drawing/2014/main" id="{7045E4A3-1D9F-1B7A-40BD-65401110C9B5}"/>
              </a:ext>
            </a:extLst>
          </p:cNvPr>
          <p:cNvSpPr txBox="1">
            <a:spLocks/>
          </p:cNvSpPr>
          <p:nvPr/>
        </p:nvSpPr>
        <p:spPr>
          <a:xfrm>
            <a:off x="838200" y="857839"/>
            <a:ext cx="10515600" cy="576659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sz="2000" dirty="0"/>
          </a:p>
          <a:p>
            <a:r>
              <a:rPr lang="tr-TR" sz="2000" dirty="0"/>
              <a:t>Bağımsız Denetim Yönetmeliği’nin 34 üncü maddesi çerçevesinde Sözleşme Bilgi Girişi Sisteminden yapılan bildirimler üzerinden KGK, denetim kuruluşları ve denetçilerin Bağımsız Denetim Yönetmeliğinde düzenlenen bazı yükümlülüklere uyum sağlayıp sağlamadıklarının kontrolünü yaparak, mevzuata aykırılıkları tespit edilen denetim kuruluşları ve denetçiler hakkında tesis edilecek işlemlere esas süreç işletilmektedir.</a:t>
            </a:r>
          </a:p>
          <a:p>
            <a:r>
              <a:rPr lang="tr-TR" sz="2000" dirty="0"/>
              <a:t>Gözetim sonucu, mevzuata aykırılıkları tespit edilen denetim kuruluşu ve denetçiler tespit edilerek bunlardan Yönetmeliğin 43 üncü maddesi çerçevesinde savunma alınmaktadır. İlgili denetim kuruluşu ve denetçinin savunmasının alınmasını müteakip uygulanacak yaptırımlar belirlenmektedir.</a:t>
            </a:r>
          </a:p>
          <a:p>
            <a:r>
              <a:rPr lang="tr-TR" sz="2000" dirty="0"/>
              <a:t>KGK tarafından hazırlanan 13 Ekim 2023 tarihinde «Gözetim Faaliyetleri» başlığıyla bir kitapçık hazırlayarak web sitesinde yayımlamıştır.</a:t>
            </a:r>
          </a:p>
        </p:txBody>
      </p:sp>
      <p:sp>
        <p:nvSpPr>
          <p:cNvPr id="8" name="Başlık 1">
            <a:extLst>
              <a:ext uri="{FF2B5EF4-FFF2-40B4-BE49-F238E27FC236}">
                <a16:creationId xmlns:a16="http://schemas.microsoft.com/office/drawing/2014/main" id="{D68399EB-FF2E-08BA-10CF-18D164E28782}"/>
              </a:ext>
            </a:extLst>
          </p:cNvPr>
          <p:cNvSpPr txBox="1">
            <a:spLocks/>
          </p:cNvSpPr>
          <p:nvPr/>
        </p:nvSpPr>
        <p:spPr>
          <a:xfrm>
            <a:off x="1003570" y="985483"/>
            <a:ext cx="10515600" cy="74723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1343595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pPr rtl="0"/>
            <a:r>
              <a:rPr lang="tr-TR" noProof="0"/>
              <a:t>4/9/20XX</a:t>
            </a:r>
          </a:p>
        </p:txBody>
      </p:sp>
      <p:sp>
        <p:nvSpPr>
          <p:cNvPr id="3" name="Alt Bilgi Yer Tutucusu 2">
            <a:extLst>
              <a:ext uri="{FF2B5EF4-FFF2-40B4-BE49-F238E27FC236}">
                <a16:creationId xmlns:a16="http://schemas.microsoft.com/office/drawing/2014/main" id="{9FC38311-4A70-64C4-4AD2-F7096F894DEB}"/>
              </a:ext>
            </a:extLst>
          </p:cNvPr>
          <p:cNvSpPr>
            <a:spLocks noGrp="1"/>
          </p:cNvSpPr>
          <p:nvPr>
            <p:ph type="ftr" sz="quarter" idx="11"/>
          </p:nvPr>
        </p:nvSpPr>
        <p:spPr/>
        <p:txBody>
          <a:bodyPr/>
          <a:lstStyle/>
          <a:p>
            <a:pPr rtl="0"/>
            <a:endParaRPr lang="tr-TR" noProof="0" dirty="0"/>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13</a:t>
            </a:fld>
            <a:endParaRPr lang="tr-TR" noProof="0"/>
          </a:p>
        </p:txBody>
      </p:sp>
      <p:sp>
        <p:nvSpPr>
          <p:cNvPr id="5" name="Metin kutusu 4">
            <a:extLst>
              <a:ext uri="{FF2B5EF4-FFF2-40B4-BE49-F238E27FC236}">
                <a16:creationId xmlns:a16="http://schemas.microsoft.com/office/drawing/2014/main" id="{4C260D87-05ED-B481-15EF-29AFF5621753}"/>
              </a:ext>
            </a:extLst>
          </p:cNvPr>
          <p:cNvSpPr txBox="1"/>
          <p:nvPr/>
        </p:nvSpPr>
        <p:spPr>
          <a:xfrm>
            <a:off x="838200" y="1882632"/>
            <a:ext cx="9134669" cy="646331"/>
          </a:xfrm>
          <a:prstGeom prst="rect">
            <a:avLst/>
          </a:prstGeom>
          <a:noFill/>
        </p:spPr>
        <p:txBody>
          <a:bodyPr wrap="square" rtlCol="0">
            <a:spAutoFit/>
          </a:bodyPr>
          <a:lstStyle/>
          <a:p>
            <a:endParaRPr lang="tr-TR" b="1" dirty="0"/>
          </a:p>
          <a:p>
            <a:r>
              <a:rPr lang="tr-TR" dirty="0"/>
              <a:t> </a:t>
            </a:r>
            <a:endParaRPr lang="tr-TR" sz="1600" dirty="0">
              <a:latin typeface="Calibri" panose="020F0502020204030204" pitchFamily="34" charset="0"/>
              <a:ea typeface="Calibri" panose="020F0502020204030204" pitchFamily="34" charset="0"/>
              <a:cs typeface="Calibri" panose="020F0502020204030204" pitchFamily="34" charset="0"/>
            </a:endParaRPr>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dirty="0"/>
              <a:t>	Denetim Kuruluşları Ve Denetçiler Tarafından </a:t>
            </a:r>
            <a:r>
              <a:rPr lang="tr-TR" sz="2400" dirty="0" err="1"/>
              <a:t>KGK’na</a:t>
            </a:r>
            <a:r>
              <a:rPr lang="tr-TR" sz="2400" dirty="0"/>
              <a:t> Yapılacak Bildirimler</a:t>
            </a:r>
            <a:endParaRPr lang="tr-TR" sz="2400" b="1" dirty="0">
              <a:latin typeface="Calibri" panose="020F0502020204030204" pitchFamily="34" charset="0"/>
              <a:ea typeface="Calibri" panose="020F0502020204030204" pitchFamily="34" charset="0"/>
              <a:cs typeface="Calibri" panose="020F0502020204030204" pitchFamily="34" charset="0"/>
            </a:endParaRPr>
          </a:p>
        </p:txBody>
      </p:sp>
      <p:pic>
        <p:nvPicPr>
          <p:cNvPr id="11" name="Resim 10">
            <a:extLst>
              <a:ext uri="{FF2B5EF4-FFF2-40B4-BE49-F238E27FC236}">
                <a16:creationId xmlns:a16="http://schemas.microsoft.com/office/drawing/2014/main" id="{7984D006-A1DF-2CA2-F727-0274C250D0BB}"/>
              </a:ext>
            </a:extLst>
          </p:cNvPr>
          <p:cNvPicPr>
            <a:picLocks noChangeAspect="1"/>
          </p:cNvPicPr>
          <p:nvPr/>
        </p:nvPicPr>
        <p:blipFill>
          <a:blip r:embed="rId2"/>
          <a:stretch>
            <a:fillRect/>
          </a:stretch>
        </p:blipFill>
        <p:spPr>
          <a:xfrm>
            <a:off x="627217" y="1028842"/>
            <a:ext cx="10386960" cy="5692633"/>
          </a:xfrm>
          <a:prstGeom prst="rect">
            <a:avLst/>
          </a:prstGeom>
        </p:spPr>
      </p:pic>
      <p:sp>
        <p:nvSpPr>
          <p:cNvPr id="8" name="Metin kutusu 7">
            <a:extLst>
              <a:ext uri="{FF2B5EF4-FFF2-40B4-BE49-F238E27FC236}">
                <a16:creationId xmlns:a16="http://schemas.microsoft.com/office/drawing/2014/main" id="{CE989360-CC91-F94B-1114-7435D7A1B05F}"/>
              </a:ext>
            </a:extLst>
          </p:cNvPr>
          <p:cNvSpPr txBox="1"/>
          <p:nvPr/>
        </p:nvSpPr>
        <p:spPr>
          <a:xfrm>
            <a:off x="413426" y="6538912"/>
            <a:ext cx="6099242" cy="276999"/>
          </a:xfrm>
          <a:prstGeom prst="rect">
            <a:avLst/>
          </a:prstGeom>
          <a:noFill/>
        </p:spPr>
        <p:txBody>
          <a:bodyPr wrap="square">
            <a:spAutoFit/>
          </a:bodyPr>
          <a:lstStyle/>
          <a:p>
            <a:r>
              <a:rPr lang="tr-TR" sz="1200" dirty="0"/>
              <a:t>16 Kasım 2023</a:t>
            </a:r>
          </a:p>
        </p:txBody>
      </p:sp>
    </p:spTree>
    <p:extLst>
      <p:ext uri="{BB962C8B-B14F-4D97-AF65-F5344CB8AC3E}">
        <p14:creationId xmlns:p14="http://schemas.microsoft.com/office/powerpoint/2010/main" val="229078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pPr rtl="0"/>
            <a:r>
              <a:rPr lang="tr-TR" noProof="0"/>
              <a:t>4/9/20XX</a:t>
            </a:r>
          </a:p>
        </p:txBody>
      </p:sp>
      <p:sp>
        <p:nvSpPr>
          <p:cNvPr id="3" name="Alt Bilgi Yer Tutucusu 2">
            <a:extLst>
              <a:ext uri="{FF2B5EF4-FFF2-40B4-BE49-F238E27FC236}">
                <a16:creationId xmlns:a16="http://schemas.microsoft.com/office/drawing/2014/main" id="{9FC38311-4A70-64C4-4AD2-F7096F894DEB}"/>
              </a:ext>
            </a:extLst>
          </p:cNvPr>
          <p:cNvSpPr>
            <a:spLocks noGrp="1"/>
          </p:cNvSpPr>
          <p:nvPr>
            <p:ph type="ftr" sz="quarter" idx="11"/>
          </p:nvPr>
        </p:nvSpPr>
        <p:spPr/>
        <p:txBody>
          <a:bodyPr/>
          <a:lstStyle/>
          <a:p>
            <a:pPr rtl="0"/>
            <a:endParaRPr lang="tr-TR" noProof="0" dirty="0"/>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14</a:t>
            </a:fld>
            <a:endParaRPr lang="tr-TR" noProof="0"/>
          </a:p>
        </p:txBody>
      </p:sp>
      <p:sp>
        <p:nvSpPr>
          <p:cNvPr id="5" name="Metin kutusu 4">
            <a:extLst>
              <a:ext uri="{FF2B5EF4-FFF2-40B4-BE49-F238E27FC236}">
                <a16:creationId xmlns:a16="http://schemas.microsoft.com/office/drawing/2014/main" id="{4C260D87-05ED-B481-15EF-29AFF5621753}"/>
              </a:ext>
            </a:extLst>
          </p:cNvPr>
          <p:cNvSpPr txBox="1"/>
          <p:nvPr/>
        </p:nvSpPr>
        <p:spPr>
          <a:xfrm>
            <a:off x="838200" y="1882632"/>
            <a:ext cx="9134669" cy="646331"/>
          </a:xfrm>
          <a:prstGeom prst="rect">
            <a:avLst/>
          </a:prstGeom>
          <a:noFill/>
        </p:spPr>
        <p:txBody>
          <a:bodyPr wrap="square" rtlCol="0">
            <a:spAutoFit/>
          </a:bodyPr>
          <a:lstStyle/>
          <a:p>
            <a:endParaRPr lang="tr-TR" b="1" dirty="0"/>
          </a:p>
          <a:p>
            <a:r>
              <a:rPr lang="tr-TR" dirty="0"/>
              <a:t> </a:t>
            </a:r>
            <a:endParaRPr lang="tr-TR" sz="1600" dirty="0">
              <a:latin typeface="Calibri" panose="020F0502020204030204" pitchFamily="34" charset="0"/>
              <a:ea typeface="Calibri" panose="020F0502020204030204" pitchFamily="34" charset="0"/>
              <a:cs typeface="Calibri" panose="020F0502020204030204" pitchFamily="34" charset="0"/>
            </a:endParaRPr>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dirty="0"/>
              <a:t>Denetim Kuruluşları Ve Denetçiler Tarafından </a:t>
            </a:r>
            <a:r>
              <a:rPr lang="tr-TR" sz="2400" dirty="0" err="1"/>
              <a:t>KGK’na</a:t>
            </a:r>
            <a:r>
              <a:rPr lang="tr-TR" sz="2400" dirty="0"/>
              <a:t> Yapılacak Bildirimler (Devam)</a:t>
            </a:r>
            <a:endParaRPr lang="tr-TR" sz="2400" b="1" dirty="0">
              <a:ea typeface="Calibri" panose="020F0502020204030204" pitchFamily="34" charset="0"/>
              <a:cs typeface="Calibri" panose="020F0502020204030204" pitchFamily="34" charset="0"/>
            </a:endParaRPr>
          </a:p>
          <a:p>
            <a:pPr algn="ctr"/>
            <a:endParaRPr lang="tr-TR" b="1" dirty="0">
              <a:latin typeface="Calibri" panose="020F0502020204030204" pitchFamily="34" charset="0"/>
              <a:ea typeface="Calibri" panose="020F0502020204030204" pitchFamily="34" charset="0"/>
              <a:cs typeface="Calibri" panose="020F0502020204030204" pitchFamily="34" charset="0"/>
            </a:endParaRPr>
          </a:p>
        </p:txBody>
      </p:sp>
      <p:pic>
        <p:nvPicPr>
          <p:cNvPr id="10" name="Resim 9">
            <a:extLst>
              <a:ext uri="{FF2B5EF4-FFF2-40B4-BE49-F238E27FC236}">
                <a16:creationId xmlns:a16="http://schemas.microsoft.com/office/drawing/2014/main" id="{C078A1AF-F2F6-BCCD-4D69-318F875E55D3}"/>
              </a:ext>
            </a:extLst>
          </p:cNvPr>
          <p:cNvPicPr>
            <a:picLocks noChangeAspect="1"/>
          </p:cNvPicPr>
          <p:nvPr/>
        </p:nvPicPr>
        <p:blipFill>
          <a:blip r:embed="rId2"/>
          <a:stretch>
            <a:fillRect/>
          </a:stretch>
        </p:blipFill>
        <p:spPr>
          <a:xfrm>
            <a:off x="676378" y="1577529"/>
            <a:ext cx="10386960" cy="5143946"/>
          </a:xfrm>
          <a:prstGeom prst="rect">
            <a:avLst/>
          </a:prstGeom>
        </p:spPr>
      </p:pic>
      <p:pic>
        <p:nvPicPr>
          <p:cNvPr id="16" name="Resim 15">
            <a:extLst>
              <a:ext uri="{FF2B5EF4-FFF2-40B4-BE49-F238E27FC236}">
                <a16:creationId xmlns:a16="http://schemas.microsoft.com/office/drawing/2014/main" id="{8F745201-8691-A4DB-AA8F-80355B51F798}"/>
              </a:ext>
            </a:extLst>
          </p:cNvPr>
          <p:cNvPicPr>
            <a:picLocks noChangeAspect="1"/>
          </p:cNvPicPr>
          <p:nvPr/>
        </p:nvPicPr>
        <p:blipFill>
          <a:blip r:embed="rId3"/>
          <a:stretch>
            <a:fillRect/>
          </a:stretch>
        </p:blipFill>
        <p:spPr>
          <a:xfrm>
            <a:off x="676379" y="1261725"/>
            <a:ext cx="10386960" cy="441998"/>
          </a:xfrm>
          <a:prstGeom prst="rect">
            <a:avLst/>
          </a:prstGeom>
        </p:spPr>
      </p:pic>
      <p:sp>
        <p:nvSpPr>
          <p:cNvPr id="8" name="Metin kutusu 7">
            <a:extLst>
              <a:ext uri="{FF2B5EF4-FFF2-40B4-BE49-F238E27FC236}">
                <a16:creationId xmlns:a16="http://schemas.microsoft.com/office/drawing/2014/main" id="{C91229C5-E18E-A258-A9F3-35B7958AAB85}"/>
              </a:ext>
            </a:extLst>
          </p:cNvPr>
          <p:cNvSpPr txBox="1"/>
          <p:nvPr/>
        </p:nvSpPr>
        <p:spPr>
          <a:xfrm>
            <a:off x="760379" y="6413698"/>
            <a:ext cx="6099242" cy="307777"/>
          </a:xfrm>
          <a:prstGeom prst="rect">
            <a:avLst/>
          </a:prstGeom>
          <a:noFill/>
        </p:spPr>
        <p:txBody>
          <a:bodyPr wrap="square">
            <a:spAutoFit/>
          </a:bodyPr>
          <a:lstStyle/>
          <a:p>
            <a:r>
              <a:rPr lang="tr-TR" sz="1400" dirty="0"/>
              <a:t>16 Kasım 2023</a:t>
            </a:r>
          </a:p>
        </p:txBody>
      </p:sp>
    </p:spTree>
    <p:extLst>
      <p:ext uri="{BB962C8B-B14F-4D97-AF65-F5344CB8AC3E}">
        <p14:creationId xmlns:p14="http://schemas.microsoft.com/office/powerpoint/2010/main" val="407837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15</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KGK İnceleme Süreci</a:t>
            </a:r>
          </a:p>
        </p:txBody>
      </p:sp>
      <p:sp>
        <p:nvSpPr>
          <p:cNvPr id="5" name="İçerik Yer Tutucusu 2">
            <a:extLst>
              <a:ext uri="{FF2B5EF4-FFF2-40B4-BE49-F238E27FC236}">
                <a16:creationId xmlns:a16="http://schemas.microsoft.com/office/drawing/2014/main" id="{F32BA26E-A9A9-CCE4-8B8F-535169ACCE45}"/>
              </a:ext>
            </a:extLst>
          </p:cNvPr>
          <p:cNvSpPr txBox="1">
            <a:spLocks/>
          </p:cNvSpPr>
          <p:nvPr/>
        </p:nvSpPr>
        <p:spPr>
          <a:xfrm>
            <a:off x="1065229" y="1240614"/>
            <a:ext cx="10162112" cy="548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a:t>KGK tarafından Denetim kuruluşları ve denetçilerin;</a:t>
            </a:r>
          </a:p>
          <a:p>
            <a:pPr lvl="1">
              <a:buFontTx/>
              <a:buChar char="-"/>
            </a:pPr>
            <a:r>
              <a:rPr lang="tr-TR" sz="2000" dirty="0"/>
              <a:t>ilgili mevzuat hükümlerine ve KGK tarafından  yayımlanan standart ve düzenlemelere uyumunu sağlamak,</a:t>
            </a:r>
          </a:p>
          <a:p>
            <a:pPr lvl="1">
              <a:buFontTx/>
              <a:buChar char="-"/>
            </a:pPr>
            <a:r>
              <a:rPr lang="tr-TR" sz="2000" dirty="0"/>
              <a:t> bağımsız denetimin kalitesini artırmak amacıyla 660 sayılı Kanun Hükmünde Kararname ve Bağımsız Denetim Yönetmeliği çerçevesinde inceleme faaliyetleri gerçekleştirilmektedir.</a:t>
            </a:r>
          </a:p>
          <a:p>
            <a:r>
              <a:rPr lang="tr-TR" sz="2000" dirty="0"/>
              <a:t>İnceleme faaliyetleri, temel olarak </a:t>
            </a:r>
            <a:r>
              <a:rPr lang="tr-TR" sz="2000" b="1" dirty="0"/>
              <a:t>kalite kontrol incelemeleri </a:t>
            </a:r>
            <a:r>
              <a:rPr lang="tr-TR" sz="2000" dirty="0"/>
              <a:t>ve </a:t>
            </a:r>
            <a:r>
              <a:rPr lang="tr-TR" sz="2000" b="1" dirty="0"/>
              <a:t>seçilmiş dosya incelemelerinden </a:t>
            </a:r>
            <a:r>
              <a:rPr lang="tr-TR" sz="2000" dirty="0"/>
              <a:t>oluşmaktadır. </a:t>
            </a:r>
          </a:p>
          <a:p>
            <a:r>
              <a:rPr lang="tr-TR" sz="2000" dirty="0"/>
              <a:t>İncelemeler, kamu yararını ilgilendiren kuruluşları denetleyen denetim kuruluşları için </a:t>
            </a:r>
            <a:r>
              <a:rPr lang="tr-TR" sz="2000" b="1" dirty="0"/>
              <a:t>asgari üç yılda bir</a:t>
            </a:r>
            <a:r>
              <a:rPr lang="tr-TR" sz="2000" dirty="0"/>
              <a:t>, diğerleri için ise </a:t>
            </a:r>
            <a:r>
              <a:rPr lang="tr-TR" sz="2000" b="1" dirty="0"/>
              <a:t>asgari altı yılda bir </a:t>
            </a:r>
            <a:r>
              <a:rPr lang="tr-TR" sz="2000" dirty="0"/>
              <a:t>yapılmaktır. </a:t>
            </a:r>
          </a:p>
        </p:txBody>
      </p:sp>
      <p:sp>
        <p:nvSpPr>
          <p:cNvPr id="6" name="Başlık 1">
            <a:extLst>
              <a:ext uri="{FF2B5EF4-FFF2-40B4-BE49-F238E27FC236}">
                <a16:creationId xmlns:a16="http://schemas.microsoft.com/office/drawing/2014/main" id="{3FFFD8AD-CBA1-CA01-90BC-1232F49A9EB3}"/>
              </a:ext>
            </a:extLst>
          </p:cNvPr>
          <p:cNvSpPr txBox="1">
            <a:spLocks/>
          </p:cNvSpPr>
          <p:nvPr/>
        </p:nvSpPr>
        <p:spPr>
          <a:xfrm>
            <a:off x="964660" y="1240614"/>
            <a:ext cx="10515600" cy="95677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4046432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16</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Dosya İncelemeleri</a:t>
            </a:r>
          </a:p>
        </p:txBody>
      </p:sp>
      <p:sp>
        <p:nvSpPr>
          <p:cNvPr id="5" name="İçerik Yer Tutucusu 2">
            <a:extLst>
              <a:ext uri="{FF2B5EF4-FFF2-40B4-BE49-F238E27FC236}">
                <a16:creationId xmlns:a16="http://schemas.microsoft.com/office/drawing/2014/main" id="{DE025FBB-6C20-B26B-5124-F5F83F4B420B}"/>
              </a:ext>
            </a:extLst>
          </p:cNvPr>
          <p:cNvSpPr txBox="1">
            <a:spLocks/>
          </p:cNvSpPr>
          <p:nvPr/>
        </p:nvSpPr>
        <p:spPr>
          <a:xfrm>
            <a:off x="1197204" y="1168924"/>
            <a:ext cx="9954705" cy="50080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a:t>Yıllık inceleme planı kapsamında seçilen dosyalar, çeşitli ülke uygulamaları da dikkate alınarak hazırlanan uluslararası standart ve uygulamalarla uyumlu inceleme rehberleri çerçevesinde incelenmektedir.</a:t>
            </a:r>
          </a:p>
          <a:p>
            <a:r>
              <a:rPr lang="tr-TR" sz="2000" dirty="0"/>
              <a:t>Seçilmiş dosya incelemelerinde temel olarak, denetçi ve denetim kuruluşlarınca gerçekleştirilen denetim çalışmalarının ve yürütülen faaliyetlerin;</a:t>
            </a:r>
          </a:p>
          <a:p>
            <a:pPr marL="0" indent="0">
              <a:buFont typeface="Arial" panose="020B0604020202020204" pitchFamily="34" charset="0"/>
              <a:buNone/>
            </a:pPr>
            <a:r>
              <a:rPr lang="tr-TR" sz="2000" dirty="0"/>
              <a:t>	- Türkiye Denetim Standartları’na, </a:t>
            </a:r>
          </a:p>
          <a:p>
            <a:pPr marL="0" indent="0">
              <a:buFont typeface="Arial" panose="020B0604020202020204" pitchFamily="34" charset="0"/>
              <a:buNone/>
            </a:pPr>
            <a:r>
              <a:rPr lang="tr-TR" sz="2000" dirty="0"/>
              <a:t>	- 6102 sayılı Türk Ticaret Kanunu’nun ilgili hükümlerine, </a:t>
            </a:r>
          </a:p>
          <a:p>
            <a:pPr marL="0" indent="0">
              <a:buFont typeface="Arial" panose="020B0604020202020204" pitchFamily="34" charset="0"/>
              <a:buNone/>
            </a:pPr>
            <a:r>
              <a:rPr lang="tr-TR" sz="2000" dirty="0"/>
              <a:t>	- 660 sayılı Kanun Hükmünde Kararname’ye ve,</a:t>
            </a:r>
          </a:p>
          <a:p>
            <a:pPr marL="0" indent="0">
              <a:buFont typeface="Arial" panose="020B0604020202020204" pitchFamily="34" charset="0"/>
              <a:buNone/>
            </a:pPr>
            <a:r>
              <a:rPr lang="tr-TR" sz="2000" dirty="0"/>
              <a:t>	-  Bağımsız Denetim Yönetmeliği’ne uygunluğu gözden geçirilmektedir.</a:t>
            </a:r>
          </a:p>
          <a:p>
            <a:r>
              <a:rPr lang="tr-TR" sz="2000" dirty="0"/>
              <a:t>Bununla birlikte planlanan inceleme faaliyetlerinin yanı sıra ihbar, şikâyet, bildirim gibi durumlarda da şikayet konusu bağlamında incelemeler yapılmaktadır.</a:t>
            </a:r>
          </a:p>
        </p:txBody>
      </p:sp>
      <p:sp>
        <p:nvSpPr>
          <p:cNvPr id="6" name="Başlık 1">
            <a:extLst>
              <a:ext uri="{FF2B5EF4-FFF2-40B4-BE49-F238E27FC236}">
                <a16:creationId xmlns:a16="http://schemas.microsoft.com/office/drawing/2014/main" id="{984B24C5-D43D-3679-B90C-1449A0FA0132}"/>
              </a:ext>
            </a:extLst>
          </p:cNvPr>
          <p:cNvSpPr txBox="1">
            <a:spLocks/>
          </p:cNvSpPr>
          <p:nvPr/>
        </p:nvSpPr>
        <p:spPr>
          <a:xfrm>
            <a:off x="838200" y="957099"/>
            <a:ext cx="10515600" cy="10064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361001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17</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8659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3"/>
            <a:r>
              <a:rPr lang="nb-NO" sz="2400" b="1" dirty="0">
                <a:latin typeface="Calibri" panose="020F0502020204030204" pitchFamily="34" charset="0"/>
                <a:ea typeface="Calibri" panose="020F0502020204030204" pitchFamily="34" charset="0"/>
                <a:cs typeface="Calibri" panose="020F0502020204030204" pitchFamily="34" charset="0"/>
              </a:rPr>
              <a:t>Kalite Kontrol Sistemine Yönelik İncelemeler</a:t>
            </a:r>
          </a:p>
        </p:txBody>
      </p:sp>
      <p:sp>
        <p:nvSpPr>
          <p:cNvPr id="5" name="İçerik Yer Tutucusu 2">
            <a:extLst>
              <a:ext uri="{FF2B5EF4-FFF2-40B4-BE49-F238E27FC236}">
                <a16:creationId xmlns:a16="http://schemas.microsoft.com/office/drawing/2014/main" id="{82B066BA-CFC1-6478-6F86-E73CE06F30E5}"/>
              </a:ext>
            </a:extLst>
          </p:cNvPr>
          <p:cNvSpPr txBox="1">
            <a:spLocks/>
          </p:cNvSpPr>
          <p:nvPr/>
        </p:nvSpPr>
        <p:spPr>
          <a:xfrm>
            <a:off x="1046480" y="983902"/>
            <a:ext cx="10307320" cy="555501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sz="2000" dirty="0"/>
          </a:p>
          <a:p>
            <a:pPr marL="0" indent="0">
              <a:buFont typeface="Arial" panose="020B0604020202020204" pitchFamily="34" charset="0"/>
              <a:buNone/>
            </a:pPr>
            <a:r>
              <a:rPr lang="tr-TR" sz="2000" dirty="0"/>
              <a:t>Kalite Kontrol Standardı uyarınca denetim kuruluşları,</a:t>
            </a:r>
          </a:p>
          <a:p>
            <a:r>
              <a:rPr lang="tr-TR" sz="2000" dirty="0"/>
              <a:t>Denetim kuruluşu bünyesinde kaliteye ilişkin liderlik sorumlulukları,</a:t>
            </a:r>
          </a:p>
          <a:p>
            <a:r>
              <a:rPr lang="tr-TR" sz="2000" dirty="0"/>
              <a:t>İlgili etik hükümler,</a:t>
            </a:r>
          </a:p>
          <a:p>
            <a:r>
              <a:rPr lang="tr-TR" sz="2000" dirty="0"/>
              <a:t>Müşteri ilişkisinin ve denetim sözleşmesinin kabulü ve devam ettirilmesi,</a:t>
            </a:r>
          </a:p>
          <a:p>
            <a:r>
              <a:rPr lang="tr-TR" sz="2000" dirty="0"/>
              <a:t>İnsan kaynakları,</a:t>
            </a:r>
          </a:p>
          <a:p>
            <a:r>
              <a:rPr lang="tr-TR" sz="2000" dirty="0"/>
              <a:t>Denetimin yürütülmesi ve</a:t>
            </a:r>
          </a:p>
          <a:p>
            <a:r>
              <a:rPr lang="tr-TR" sz="2000" dirty="0"/>
              <a:t>İzleme</a:t>
            </a:r>
          </a:p>
          <a:p>
            <a:pPr marL="0" indent="0">
              <a:buFont typeface="Arial" panose="020B0604020202020204" pitchFamily="34" charset="0"/>
              <a:buNone/>
            </a:pPr>
            <a:r>
              <a:rPr lang="tr-TR" sz="2000" dirty="0"/>
              <a:t>unsurlarının her birini ele alan politika ve prosedürler içeren bir kalite kontrol sistemi kurmakla ve bu sistemin devamlılığını sağlamakla yükümlüdür.</a:t>
            </a:r>
          </a:p>
          <a:p>
            <a:pPr marL="0" indent="0">
              <a:buFont typeface="Arial" panose="020B0604020202020204" pitchFamily="34" charset="0"/>
              <a:buNone/>
            </a:pPr>
            <a:r>
              <a:rPr lang="tr-TR" sz="2000" dirty="0"/>
              <a:t>     Bu kapsamda, Yapılan incelemelerde temel olarak, bağımsız denetim kuruluşları tarafından oluşturulan kalite kontrol sistemi ile bu sisteme ilişkin yazılı politika ve prosedürlerin Kurum standart ve düzenlemeleri çerçevesinde oluşturulup oluşturulmadığı ve oluşturulan sistemlerin güncelliği denetlenmektedir.</a:t>
            </a:r>
          </a:p>
        </p:txBody>
      </p:sp>
      <p:sp>
        <p:nvSpPr>
          <p:cNvPr id="6" name="Başlık 1">
            <a:extLst>
              <a:ext uri="{FF2B5EF4-FFF2-40B4-BE49-F238E27FC236}">
                <a16:creationId xmlns:a16="http://schemas.microsoft.com/office/drawing/2014/main" id="{B8357B1F-2A45-9ACE-1E28-D93F0A6B82B2}"/>
              </a:ext>
            </a:extLst>
          </p:cNvPr>
          <p:cNvSpPr txBox="1">
            <a:spLocks/>
          </p:cNvSpPr>
          <p:nvPr/>
        </p:nvSpPr>
        <p:spPr>
          <a:xfrm>
            <a:off x="1046480" y="983902"/>
            <a:ext cx="10515600" cy="103695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240369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18</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113121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b="1" dirty="0">
                <a:latin typeface="Calibri" panose="020F0502020204030204" pitchFamily="34" charset="0"/>
                <a:ea typeface="Calibri" panose="020F0502020204030204" pitchFamily="34" charset="0"/>
                <a:cs typeface="Calibri" panose="020F0502020204030204" pitchFamily="34" charset="0"/>
              </a:rPr>
              <a:t>	</a:t>
            </a:r>
          </a:p>
          <a:p>
            <a:r>
              <a:rPr lang="tr-TR" sz="2400" b="1" dirty="0">
                <a:latin typeface="Calibri" panose="020F0502020204030204" pitchFamily="34" charset="0"/>
                <a:ea typeface="Calibri" panose="020F0502020204030204" pitchFamily="34" charset="0"/>
                <a:cs typeface="Calibri" panose="020F0502020204030204" pitchFamily="34" charset="0"/>
              </a:rPr>
              <a:t>             KGK Tarafından Düzenlenen Yıllık İnceleme Raporlarında </a:t>
            </a:r>
          </a:p>
          <a:p>
            <a:r>
              <a:rPr lang="tr-TR" sz="2400" b="1" dirty="0">
                <a:latin typeface="Calibri" panose="020F0502020204030204" pitchFamily="34" charset="0"/>
                <a:ea typeface="Calibri" panose="020F0502020204030204" pitchFamily="34" charset="0"/>
                <a:cs typeface="Calibri" panose="020F0502020204030204" pitchFamily="34" charset="0"/>
              </a:rPr>
              <a:t>	Yaygın Olarak Tespit Edilen Bulgular </a:t>
            </a:r>
          </a:p>
        </p:txBody>
      </p:sp>
      <p:sp>
        <p:nvSpPr>
          <p:cNvPr id="5" name="İçerik Yer Tutucusu 2">
            <a:extLst>
              <a:ext uri="{FF2B5EF4-FFF2-40B4-BE49-F238E27FC236}">
                <a16:creationId xmlns:a16="http://schemas.microsoft.com/office/drawing/2014/main" id="{67AE31D2-CB7D-47B7-4CFE-28D2C67BB96F}"/>
              </a:ext>
            </a:extLst>
          </p:cNvPr>
          <p:cNvSpPr txBox="1">
            <a:spLocks/>
          </p:cNvSpPr>
          <p:nvPr/>
        </p:nvSpPr>
        <p:spPr>
          <a:xfrm>
            <a:off x="975937" y="1131216"/>
            <a:ext cx="10515600" cy="648723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sz="2000" dirty="0"/>
          </a:p>
          <a:p>
            <a:pPr marL="0" indent="0">
              <a:buFont typeface="Arial" panose="020B0604020202020204" pitchFamily="34" charset="0"/>
              <a:buNone/>
            </a:pPr>
            <a:r>
              <a:rPr lang="tr-TR" sz="2000" dirty="0"/>
              <a:t>2022 yılında yapılan incelemeler de; ihbar ve şikâyet incelemeleri hariç olmak üzere, </a:t>
            </a:r>
          </a:p>
          <a:p>
            <a:pPr marL="0" indent="0">
              <a:buFont typeface="Arial" panose="020B0604020202020204" pitchFamily="34" charset="0"/>
              <a:buNone/>
            </a:pPr>
            <a:r>
              <a:rPr lang="tr-TR" sz="2000" dirty="0"/>
              <a:t>73 denetim dosyasında yaygın olarak karşılaşılan bulgular aşağıda gösterilmiştir.</a:t>
            </a:r>
          </a:p>
          <a:p>
            <a:pPr marL="0" indent="0">
              <a:buFont typeface="Arial" panose="020B0604020202020204" pitchFamily="34" charset="0"/>
              <a:buNone/>
            </a:pPr>
            <a:r>
              <a:rPr lang="tr-TR" sz="2000" b="1" dirty="0"/>
              <a:t>1. Yaygın Olarak Tespit Edilen Muhasebe Bulguları</a:t>
            </a:r>
          </a:p>
          <a:p>
            <a:pPr marL="0" indent="0">
              <a:buFont typeface="Arial" panose="020B0604020202020204" pitchFamily="34" charset="0"/>
              <a:buNone/>
            </a:pPr>
            <a:r>
              <a:rPr lang="tr-TR" sz="2000" dirty="0"/>
              <a:t>» Maddi ve Maddi Olmayan Duran Varlıklar</a:t>
            </a:r>
          </a:p>
          <a:p>
            <a:pPr marL="0" indent="0">
              <a:buFont typeface="Arial" panose="020B0604020202020204" pitchFamily="34" charset="0"/>
              <a:buNone/>
            </a:pPr>
            <a:r>
              <a:rPr lang="tr-TR" sz="2000" dirty="0"/>
              <a:t>» Ticari Alacaklar ve Ticari Borçlar</a:t>
            </a:r>
          </a:p>
          <a:p>
            <a:pPr marL="0" indent="0">
              <a:buFont typeface="Arial" panose="020B0604020202020204" pitchFamily="34" charset="0"/>
              <a:buNone/>
            </a:pPr>
            <a:r>
              <a:rPr lang="tr-TR" sz="2000" dirty="0"/>
              <a:t>» Stoklar</a:t>
            </a:r>
          </a:p>
          <a:p>
            <a:pPr marL="0" indent="0">
              <a:buFont typeface="Arial" panose="020B0604020202020204" pitchFamily="34" charset="0"/>
              <a:buNone/>
            </a:pPr>
            <a:r>
              <a:rPr lang="tr-TR" sz="2000" dirty="0"/>
              <a:t>» Hasılat</a:t>
            </a:r>
          </a:p>
          <a:p>
            <a:pPr marL="0" indent="0">
              <a:buFont typeface="Arial" panose="020B0604020202020204" pitchFamily="34" charset="0"/>
              <a:buNone/>
            </a:pPr>
            <a:r>
              <a:rPr lang="tr-TR" sz="2000" dirty="0"/>
              <a:t>» Nakit ve Nakit Benzerleri</a:t>
            </a:r>
          </a:p>
        </p:txBody>
      </p:sp>
      <p:sp>
        <p:nvSpPr>
          <p:cNvPr id="6" name="Başlık 1">
            <a:extLst>
              <a:ext uri="{FF2B5EF4-FFF2-40B4-BE49-F238E27FC236}">
                <a16:creationId xmlns:a16="http://schemas.microsoft.com/office/drawing/2014/main" id="{B88AF5BC-FDB5-CA0E-702D-37D22CDFCC05}"/>
              </a:ext>
            </a:extLst>
          </p:cNvPr>
          <p:cNvSpPr txBox="1">
            <a:spLocks/>
          </p:cNvSpPr>
          <p:nvPr/>
        </p:nvSpPr>
        <p:spPr>
          <a:xfrm>
            <a:off x="975937" y="768635"/>
            <a:ext cx="10144760" cy="112312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tr-TR" sz="2400" dirty="0">
                <a:solidFill>
                  <a:schemeClr val="accent1"/>
                </a:solidFill>
                <a:latin typeface="+mn-lt"/>
              </a:rPr>
            </a:br>
            <a:endParaRPr lang="tr-TR" sz="2400" dirty="0">
              <a:solidFill>
                <a:schemeClr val="accent1"/>
              </a:solidFill>
              <a:latin typeface="+mn-lt"/>
            </a:endParaRPr>
          </a:p>
        </p:txBody>
      </p:sp>
    </p:spTree>
    <p:extLst>
      <p:ext uri="{BB962C8B-B14F-4D97-AF65-F5344CB8AC3E}">
        <p14:creationId xmlns:p14="http://schemas.microsoft.com/office/powerpoint/2010/main" val="3118126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19</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10609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KGK Tarafından Düzenlenen Yıllık İnceleme Raporlarında </a:t>
            </a:r>
          </a:p>
          <a:p>
            <a:pPr lvl="2"/>
            <a:r>
              <a:rPr lang="tr-TR" sz="2400" b="1" dirty="0">
                <a:latin typeface="Calibri" panose="020F0502020204030204" pitchFamily="34" charset="0"/>
                <a:ea typeface="Calibri" panose="020F0502020204030204" pitchFamily="34" charset="0"/>
                <a:cs typeface="Calibri" panose="020F0502020204030204" pitchFamily="34" charset="0"/>
              </a:rPr>
              <a:t>Yaygın Olarak Tespit Edilen Bulgular </a:t>
            </a:r>
          </a:p>
        </p:txBody>
      </p:sp>
      <p:sp>
        <p:nvSpPr>
          <p:cNvPr id="5" name="Başlık 1">
            <a:extLst>
              <a:ext uri="{FF2B5EF4-FFF2-40B4-BE49-F238E27FC236}">
                <a16:creationId xmlns:a16="http://schemas.microsoft.com/office/drawing/2014/main" id="{4A5CF7F8-1B1A-7812-94D4-ED70A2232B26}"/>
              </a:ext>
            </a:extLst>
          </p:cNvPr>
          <p:cNvSpPr txBox="1">
            <a:spLocks/>
          </p:cNvSpPr>
          <p:nvPr/>
        </p:nvSpPr>
        <p:spPr>
          <a:xfrm>
            <a:off x="838200" y="128925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8" name="Metin kutusu 7">
            <a:extLst>
              <a:ext uri="{FF2B5EF4-FFF2-40B4-BE49-F238E27FC236}">
                <a16:creationId xmlns:a16="http://schemas.microsoft.com/office/drawing/2014/main" id="{CCAC4964-80AB-5BFC-7FE2-E9167C04B1E4}"/>
              </a:ext>
            </a:extLst>
          </p:cNvPr>
          <p:cNvSpPr txBox="1"/>
          <p:nvPr/>
        </p:nvSpPr>
        <p:spPr>
          <a:xfrm>
            <a:off x="961534" y="1187777"/>
            <a:ext cx="10392266" cy="5016758"/>
          </a:xfrm>
          <a:prstGeom prst="rect">
            <a:avLst/>
          </a:prstGeom>
          <a:noFill/>
        </p:spPr>
        <p:txBody>
          <a:bodyPr wrap="square">
            <a:spAutoFit/>
          </a:bodyPr>
          <a:lstStyle/>
          <a:p>
            <a:endParaRPr lang="tr-TR" sz="2000" b="1" dirty="0"/>
          </a:p>
          <a:p>
            <a:r>
              <a:rPr lang="tr-TR" sz="2000" b="1" dirty="0"/>
              <a:t>Yaygın Olarak Tespit Edilen Muhasebe Bulguları</a:t>
            </a:r>
          </a:p>
          <a:p>
            <a:pPr marL="285750" indent="-285750">
              <a:buFont typeface="Arial" panose="020B0604020202020204" pitchFamily="34" charset="0"/>
              <a:buChar char="•"/>
            </a:pPr>
            <a:r>
              <a:rPr lang="tr-TR" sz="2000" b="1" dirty="0"/>
              <a:t>Maddi ve Maddi Olmayan Duran Varlıklar</a:t>
            </a:r>
          </a:p>
          <a:p>
            <a:r>
              <a:rPr lang="tr-TR" sz="2000" dirty="0"/>
              <a:t>- Amortisman ve itfa payı hesaplamalarının doğruluğunu test etmek amacıyla denetim prosedürlerinin uygulanmaması, faydalı ömür tahminlerinin ve seçilen amortisman yöntemlerinin uygunluğunun sorgulanmaması</a:t>
            </a:r>
          </a:p>
          <a:p>
            <a:r>
              <a:rPr lang="tr-TR" sz="2000" dirty="0"/>
              <a:t>- Tamamen itfa edilmiş ancak halen kullanılmakta olan maddi duran varlıkların bulunmasına rağmen faydalı ömür tahminlerine ilişkin herhangi bir çalışma yapılmaması</a:t>
            </a:r>
          </a:p>
          <a:p>
            <a:r>
              <a:rPr lang="tr-TR" sz="2000" dirty="0"/>
              <a:t>- Binaların üzerinde bulunduğu arsadan ayrı olarak muhasebeleştirilip muhasebeleştirilmediğinin değerlendirilmemesi</a:t>
            </a:r>
          </a:p>
          <a:p>
            <a:r>
              <a:rPr lang="tr-TR" sz="2000" dirty="0"/>
              <a:t>- Amortisman hesaplamalarında kalıntı değerin dikkate alınmaması</a:t>
            </a:r>
          </a:p>
          <a:p>
            <a:r>
              <a:rPr lang="tr-TR" sz="2000" dirty="0"/>
              <a:t>- Maddi olmayan duran varlık hesap kalemlerinin aktifleştirilmesinde, ilgili kalemlerin maddi olmayan duran varlık tanımı ve muhasebeleştirme kriterlerini karşılayıp karşılamadığının değerlendirilmemesi</a:t>
            </a:r>
          </a:p>
          <a:p>
            <a:r>
              <a:rPr lang="tr-TR" sz="2000" dirty="0"/>
              <a:t>- Maddi ve maddi olmayan duran varlıkların dönem içi giriş ve çıkışlarına ilişkin yeterli ve uygun denetim kanıtı elde edilmemesi</a:t>
            </a:r>
          </a:p>
        </p:txBody>
      </p:sp>
    </p:spTree>
    <p:extLst>
      <p:ext uri="{BB962C8B-B14F-4D97-AF65-F5344CB8AC3E}">
        <p14:creationId xmlns:p14="http://schemas.microsoft.com/office/powerpoint/2010/main" val="42298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27562" y="0"/>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3"/>
            <a:r>
              <a:rPr lang="tr-TR" sz="2400" b="1" dirty="0">
                <a:latin typeface="Calibri" panose="020F0502020204030204" pitchFamily="34" charset="0"/>
                <a:ea typeface="Calibri" panose="020F0502020204030204" pitchFamily="34" charset="0"/>
                <a:cs typeface="Calibri" panose="020F0502020204030204" pitchFamily="34" charset="0"/>
              </a:rPr>
              <a:t>Sunum Planı</a:t>
            </a:r>
          </a:p>
        </p:txBody>
      </p:sp>
      <p:sp>
        <p:nvSpPr>
          <p:cNvPr id="5" name="İçerik Yer Tutucusu 2">
            <a:extLst>
              <a:ext uri="{FF2B5EF4-FFF2-40B4-BE49-F238E27FC236}">
                <a16:creationId xmlns:a16="http://schemas.microsoft.com/office/drawing/2014/main" id="{DB2E16F4-1B04-5353-8555-720544A03EDC}"/>
              </a:ext>
            </a:extLst>
          </p:cNvPr>
          <p:cNvSpPr txBox="1">
            <a:spLocks/>
          </p:cNvSpPr>
          <p:nvPr/>
        </p:nvSpPr>
        <p:spPr>
          <a:xfrm>
            <a:off x="1137920" y="1825625"/>
            <a:ext cx="1021588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a:t>Kamu Gözetimi Kurumu Fonksiyonu</a:t>
            </a:r>
          </a:p>
          <a:p>
            <a:r>
              <a:rPr lang="tr-TR" sz="2000" dirty="0"/>
              <a:t>Kamu Gözetimi Kurumu İnceleme Faaliyetleri</a:t>
            </a:r>
          </a:p>
          <a:p>
            <a:pPr marL="0" indent="0">
              <a:buFont typeface="Arial" panose="020B0604020202020204" pitchFamily="34" charset="0"/>
              <a:buNone/>
            </a:pPr>
            <a:r>
              <a:rPr lang="tr-TR" sz="2000" dirty="0"/>
              <a:t>    - Gözetim Faaliyetleri</a:t>
            </a:r>
          </a:p>
          <a:p>
            <a:pPr marL="0" indent="0">
              <a:buFont typeface="Arial" panose="020B0604020202020204" pitchFamily="34" charset="0"/>
              <a:buNone/>
            </a:pPr>
            <a:r>
              <a:rPr lang="tr-TR" sz="2000" dirty="0"/>
              <a:t>    - İnceleme Faaliyetleri</a:t>
            </a:r>
          </a:p>
          <a:p>
            <a:r>
              <a:rPr lang="tr-TR" sz="2000" dirty="0"/>
              <a:t>Kamu Gözetimi Kurumu Yıllık İncelemeleri ve Yaptırımlar</a:t>
            </a:r>
          </a:p>
          <a:p>
            <a:r>
              <a:rPr lang="tr-TR" sz="2000" dirty="0"/>
              <a:t>Değerlendirme ve Sonuç</a:t>
            </a:r>
          </a:p>
        </p:txBody>
      </p:sp>
      <p:sp>
        <p:nvSpPr>
          <p:cNvPr id="6" name="Başlık 1">
            <a:extLst>
              <a:ext uri="{FF2B5EF4-FFF2-40B4-BE49-F238E27FC236}">
                <a16:creationId xmlns:a16="http://schemas.microsoft.com/office/drawing/2014/main" id="{01AE8686-B16D-AF58-BC8D-83E80D995A4F}"/>
              </a:ext>
            </a:extLst>
          </p:cNvPr>
          <p:cNvSpPr txBox="1">
            <a:spLocks/>
          </p:cNvSpPr>
          <p:nvPr/>
        </p:nvSpPr>
        <p:spPr>
          <a:xfrm flipV="1">
            <a:off x="1334311" y="1140643"/>
            <a:ext cx="10515600" cy="505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8" name="Veri Yer Tutucusu 1">
            <a:extLst>
              <a:ext uri="{FF2B5EF4-FFF2-40B4-BE49-F238E27FC236}">
                <a16:creationId xmlns:a16="http://schemas.microsoft.com/office/drawing/2014/main" id="{B926C08C-CA3B-D919-4EE9-E256019E3E67}"/>
              </a:ext>
            </a:extLst>
          </p:cNvPr>
          <p:cNvSpPr txBox="1">
            <a:spLocks/>
          </p:cNvSpPr>
          <p:nvPr/>
        </p:nvSpPr>
        <p:spPr>
          <a:xfrm>
            <a:off x="718225" y="6375704"/>
            <a:ext cx="2743200" cy="365125"/>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t>16 Kasım 2023</a:t>
            </a:r>
          </a:p>
        </p:txBody>
      </p:sp>
    </p:spTree>
    <p:extLst>
      <p:ext uri="{BB962C8B-B14F-4D97-AF65-F5344CB8AC3E}">
        <p14:creationId xmlns:p14="http://schemas.microsoft.com/office/powerpoint/2010/main" val="2584550339"/>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20</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19193"/>
            <a:ext cx="12192000" cy="10652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KGK Tarafından Düzenlenen Yıllık İnceleme Raporlarında </a:t>
            </a:r>
            <a:br>
              <a:rPr lang="tr-TR" sz="2400" b="1" dirty="0">
                <a:latin typeface="Calibri" panose="020F0502020204030204" pitchFamily="34" charset="0"/>
                <a:ea typeface="Calibri" panose="020F0502020204030204" pitchFamily="34" charset="0"/>
                <a:cs typeface="Calibri" panose="020F0502020204030204" pitchFamily="34" charset="0"/>
              </a:rPr>
            </a:br>
            <a:r>
              <a:rPr lang="tr-TR" sz="2400" b="1" dirty="0">
                <a:latin typeface="Calibri" panose="020F0502020204030204" pitchFamily="34" charset="0"/>
                <a:ea typeface="Calibri" panose="020F0502020204030204" pitchFamily="34" charset="0"/>
                <a:cs typeface="Calibri" panose="020F0502020204030204" pitchFamily="34" charset="0"/>
              </a:rPr>
              <a:t>Yaygın Olarak Tespit Edilen Bulgular </a:t>
            </a:r>
          </a:p>
        </p:txBody>
      </p:sp>
      <p:sp>
        <p:nvSpPr>
          <p:cNvPr id="5" name="İçerik Yer Tutucusu 2">
            <a:extLst>
              <a:ext uri="{FF2B5EF4-FFF2-40B4-BE49-F238E27FC236}">
                <a16:creationId xmlns:a16="http://schemas.microsoft.com/office/drawing/2014/main" id="{9D9C0BAC-9DAD-0973-2412-2663923F71EB}"/>
              </a:ext>
            </a:extLst>
          </p:cNvPr>
          <p:cNvSpPr txBox="1">
            <a:spLocks/>
          </p:cNvSpPr>
          <p:nvPr/>
        </p:nvSpPr>
        <p:spPr>
          <a:xfrm>
            <a:off x="1249680" y="1234911"/>
            <a:ext cx="9570720" cy="51214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sz="2000" b="1" dirty="0"/>
          </a:p>
          <a:p>
            <a:pPr marL="0" indent="0">
              <a:buFont typeface="Arial" panose="020B0604020202020204" pitchFamily="34" charset="0"/>
              <a:buNone/>
            </a:pPr>
            <a:r>
              <a:rPr lang="tr-TR" sz="2000" b="1" dirty="0"/>
              <a:t>2. Yaygın Olarak Tespit Edilen Denetim Standartları Bulguları</a:t>
            </a:r>
          </a:p>
          <a:p>
            <a:pPr marL="0" indent="0">
              <a:buFont typeface="Arial" panose="020B0604020202020204" pitchFamily="34" charset="0"/>
              <a:buNone/>
            </a:pPr>
            <a:r>
              <a:rPr lang="tr-TR" sz="2000" dirty="0"/>
              <a:t>» Risk Olarak Değerlendirilmiş Hususlar</a:t>
            </a:r>
          </a:p>
          <a:p>
            <a:pPr marL="0" indent="0">
              <a:buFont typeface="Arial" panose="020B0604020202020204" pitchFamily="34" charset="0"/>
              <a:buNone/>
            </a:pPr>
            <a:r>
              <a:rPr lang="tr-TR" sz="2000" dirty="0"/>
              <a:t>» İlişkili Taraflar</a:t>
            </a:r>
          </a:p>
          <a:p>
            <a:pPr marL="0" indent="0">
              <a:buFont typeface="Arial" panose="020B0604020202020204" pitchFamily="34" charset="0"/>
              <a:buNone/>
            </a:pPr>
            <a:r>
              <a:rPr lang="tr-TR" sz="2000" dirty="0"/>
              <a:t>» Bağımsız Denetçinin Hileye İlişkin Sorumlulukları</a:t>
            </a:r>
          </a:p>
          <a:p>
            <a:pPr marL="0" indent="0">
              <a:buFont typeface="Arial" panose="020B0604020202020204" pitchFamily="34" charset="0"/>
              <a:buNone/>
            </a:pPr>
            <a:r>
              <a:rPr lang="tr-TR" sz="2000" dirty="0"/>
              <a:t>» Önemli Yanlışlık Risklerinin Belirlenmesi ve Değerlendirilmesi</a:t>
            </a:r>
          </a:p>
          <a:p>
            <a:pPr marL="0" indent="0">
              <a:buFont typeface="Arial" panose="020B0604020202020204" pitchFamily="34" charset="0"/>
              <a:buNone/>
            </a:pPr>
            <a:r>
              <a:rPr lang="tr-TR" sz="2000" dirty="0"/>
              <a:t>» Bağımsız Denetimde Örnekleme</a:t>
            </a:r>
          </a:p>
          <a:p>
            <a:pPr marL="0" indent="0">
              <a:buFont typeface="Arial" panose="020B0604020202020204" pitchFamily="34" charset="0"/>
              <a:buNone/>
            </a:pPr>
            <a:r>
              <a:rPr lang="tr-TR" sz="2000" dirty="0"/>
              <a:t>» Bağımsız Denetimin Belgelendirilmesi</a:t>
            </a:r>
          </a:p>
          <a:p>
            <a:pPr marL="0" indent="0">
              <a:buFont typeface="Arial" panose="020B0604020202020204" pitchFamily="34" charset="0"/>
              <a:buNone/>
            </a:pPr>
            <a:r>
              <a:rPr lang="tr-TR" sz="2000" dirty="0"/>
              <a:t>» Finansal Tablolara İlişkin Görüş Oluşturma ve Raporlama</a:t>
            </a:r>
          </a:p>
          <a:p>
            <a:pPr marL="0" indent="0">
              <a:buFont typeface="Arial" panose="020B0604020202020204" pitchFamily="34" charset="0"/>
              <a:buNone/>
            </a:pPr>
            <a:r>
              <a:rPr lang="tr-TR" sz="2000" dirty="0"/>
              <a:t>» Finansal Tabloların Bağımsız Denetiminde Kalite Kontrol</a:t>
            </a:r>
          </a:p>
          <a:p>
            <a:pPr marL="0" indent="0">
              <a:buFont typeface="Arial" panose="020B0604020202020204" pitchFamily="34" charset="0"/>
              <a:buNone/>
            </a:pPr>
            <a:r>
              <a:rPr lang="tr-TR" sz="2000" dirty="0"/>
              <a:t>» Bilanço Tarihinden Sonraki Olaylar</a:t>
            </a:r>
          </a:p>
        </p:txBody>
      </p:sp>
      <p:sp>
        <p:nvSpPr>
          <p:cNvPr id="6" name="Başlık 1">
            <a:extLst>
              <a:ext uri="{FF2B5EF4-FFF2-40B4-BE49-F238E27FC236}">
                <a16:creationId xmlns:a16="http://schemas.microsoft.com/office/drawing/2014/main" id="{D671958E-D716-0E00-A152-54A1C76566D6}"/>
              </a:ext>
            </a:extLst>
          </p:cNvPr>
          <p:cNvSpPr txBox="1">
            <a:spLocks/>
          </p:cNvSpPr>
          <p:nvPr/>
        </p:nvSpPr>
        <p:spPr>
          <a:xfrm>
            <a:off x="838200" y="1046061"/>
            <a:ext cx="1010412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722625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endParaRPr lang="tr-TR" dirty="0"/>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21</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11193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3"/>
            <a:r>
              <a:rPr lang="tr-TR" sz="2400" b="1" dirty="0">
                <a:latin typeface="Calibri" panose="020F0502020204030204" pitchFamily="34" charset="0"/>
                <a:ea typeface="Calibri" panose="020F0502020204030204" pitchFamily="34" charset="0"/>
                <a:cs typeface="Calibri" panose="020F0502020204030204" pitchFamily="34" charset="0"/>
              </a:rPr>
              <a:t>KGK Tarafından Düzenlenen Yıllık İnceleme Raporlarında </a:t>
            </a:r>
          </a:p>
          <a:p>
            <a:pPr lvl="3"/>
            <a:r>
              <a:rPr lang="tr-TR" sz="2400" b="1" dirty="0">
                <a:latin typeface="Calibri" panose="020F0502020204030204" pitchFamily="34" charset="0"/>
                <a:ea typeface="Calibri" panose="020F0502020204030204" pitchFamily="34" charset="0"/>
                <a:cs typeface="Calibri" panose="020F0502020204030204" pitchFamily="34" charset="0"/>
              </a:rPr>
              <a:t>Yaygın Olarak Tespit Edilen Bulgular </a:t>
            </a:r>
          </a:p>
        </p:txBody>
      </p:sp>
      <p:sp>
        <p:nvSpPr>
          <p:cNvPr id="5" name="İçerik Yer Tutucusu 2">
            <a:extLst>
              <a:ext uri="{FF2B5EF4-FFF2-40B4-BE49-F238E27FC236}">
                <a16:creationId xmlns:a16="http://schemas.microsoft.com/office/drawing/2014/main" id="{9D0EBDC5-150B-2C64-94B4-F77791F4FA2B}"/>
              </a:ext>
            </a:extLst>
          </p:cNvPr>
          <p:cNvSpPr txBox="1">
            <a:spLocks/>
          </p:cNvSpPr>
          <p:nvPr/>
        </p:nvSpPr>
        <p:spPr>
          <a:xfrm>
            <a:off x="838200" y="179734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p:txBody>
      </p:sp>
      <p:sp>
        <p:nvSpPr>
          <p:cNvPr id="6" name="Metin kutusu 5">
            <a:extLst>
              <a:ext uri="{FF2B5EF4-FFF2-40B4-BE49-F238E27FC236}">
                <a16:creationId xmlns:a16="http://schemas.microsoft.com/office/drawing/2014/main" id="{7C7D16E5-1C7F-42E4-F4FF-715B4281E384}"/>
              </a:ext>
            </a:extLst>
          </p:cNvPr>
          <p:cNvSpPr txBox="1"/>
          <p:nvPr/>
        </p:nvSpPr>
        <p:spPr>
          <a:xfrm>
            <a:off x="1357460" y="914400"/>
            <a:ext cx="10515600" cy="5570756"/>
          </a:xfrm>
          <a:prstGeom prst="rect">
            <a:avLst/>
          </a:prstGeom>
          <a:noFill/>
        </p:spPr>
        <p:txBody>
          <a:bodyPr wrap="square">
            <a:spAutoFit/>
          </a:bodyPr>
          <a:lstStyle/>
          <a:p>
            <a:endParaRPr lang="tr-TR" b="1" dirty="0"/>
          </a:p>
          <a:p>
            <a:endParaRPr lang="tr-TR" sz="2000" b="1" dirty="0"/>
          </a:p>
          <a:p>
            <a:r>
              <a:rPr lang="tr-TR" sz="2000" b="1" dirty="0"/>
              <a:t>Yaygın Olarak Tespit Edilen Denetim Standartları Bulguları</a:t>
            </a:r>
          </a:p>
          <a:p>
            <a:pPr marL="285750" indent="-285750">
              <a:buFont typeface="Arial" panose="020B0604020202020204" pitchFamily="34" charset="0"/>
              <a:buChar char="•"/>
            </a:pPr>
            <a:r>
              <a:rPr lang="tr-TR" sz="2000" b="1" dirty="0"/>
              <a:t>Risk Olarak Değerlendirilmiş Hususlar</a:t>
            </a:r>
          </a:p>
          <a:p>
            <a:endParaRPr lang="tr-TR" sz="2000" b="1" dirty="0"/>
          </a:p>
          <a:p>
            <a:r>
              <a:rPr lang="tr-TR" sz="2000" dirty="0"/>
              <a:t>- Denetçi tarafından önemli yanlışlık riski olarak belirlenenler dışında niteliği itibariyle</a:t>
            </a:r>
          </a:p>
          <a:p>
            <a:r>
              <a:rPr lang="tr-TR" sz="2000" dirty="0"/>
              <a:t>önemli olan bazı işlem sınıfları, hesap bakiyeleri ve açıklamalar için (</a:t>
            </a:r>
            <a:r>
              <a:rPr lang="tr-TR" sz="2000" dirty="0" err="1"/>
              <a:t>örn</a:t>
            </a:r>
            <a:r>
              <a:rPr lang="tr-TR" sz="2000" dirty="0"/>
              <a:t>. Hasılat, Kur</a:t>
            </a:r>
          </a:p>
          <a:p>
            <a:r>
              <a:rPr lang="tr-TR" sz="2000" dirty="0"/>
              <a:t>farkları, Şerefiye, Karşılıklar vb.) maddi doğrulama prosedürlerinin tasarlanmaması</a:t>
            </a:r>
          </a:p>
          <a:p>
            <a:r>
              <a:rPr lang="tr-TR" sz="2000" dirty="0"/>
              <a:t>ve/veya uygulanmaması</a:t>
            </a:r>
          </a:p>
          <a:p>
            <a:r>
              <a:rPr lang="tr-TR" sz="2000" dirty="0"/>
              <a:t>- Finansal tablo düzeyinde önemli yanlışlık riski olarak değerlendirilen risklere karşı</a:t>
            </a:r>
          </a:p>
          <a:p>
            <a:r>
              <a:rPr lang="tr-TR" sz="2000" dirty="0"/>
              <a:t>yapılacak genel işlerin ve müteakip denetim prosedürlerinin uygun bir şekilde</a:t>
            </a:r>
          </a:p>
          <a:p>
            <a:r>
              <a:rPr lang="tr-TR" sz="2000" dirty="0"/>
              <a:t>tasarlanmaması veya yeterli bir şekilde uygulanmaması</a:t>
            </a:r>
          </a:p>
          <a:p>
            <a:r>
              <a:rPr lang="tr-TR" sz="2000" dirty="0"/>
              <a:t>- Önemli yanlışlık risklerine ilişkin yapılan değerlendirme kontrollerin etkin bir şekilde</a:t>
            </a:r>
          </a:p>
          <a:p>
            <a:r>
              <a:rPr lang="tr-TR" sz="2000" dirty="0"/>
              <a:t>işlediğine dair beklenti içermesine rağmen kontrollerin işleyiş etkinliğinin test</a:t>
            </a:r>
          </a:p>
          <a:p>
            <a:r>
              <a:rPr lang="tr-TR" sz="2000" dirty="0"/>
              <a:t>edilmemesi</a:t>
            </a:r>
          </a:p>
          <a:p>
            <a:r>
              <a:rPr lang="tr-TR" sz="2000" dirty="0"/>
              <a:t>- Finansal tabloların kapanış işlemleriyle ilgili olarak uygulanması gereken maddi</a:t>
            </a:r>
          </a:p>
          <a:p>
            <a:r>
              <a:rPr lang="tr-TR" sz="2000" dirty="0"/>
              <a:t>doğrulama prosedürlerin uygulanmaması</a:t>
            </a:r>
          </a:p>
          <a:p>
            <a:endParaRPr lang="tr-TR" b="1" dirty="0"/>
          </a:p>
        </p:txBody>
      </p:sp>
    </p:spTree>
    <p:extLst>
      <p:ext uri="{BB962C8B-B14F-4D97-AF65-F5344CB8AC3E}">
        <p14:creationId xmlns:p14="http://schemas.microsoft.com/office/powerpoint/2010/main" val="357877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22</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KGK tarafından uygulanan yaptırımlar</a:t>
            </a:r>
          </a:p>
        </p:txBody>
      </p:sp>
      <p:sp>
        <p:nvSpPr>
          <p:cNvPr id="5" name="İçerik Yer Tutucusu 2">
            <a:extLst>
              <a:ext uri="{FF2B5EF4-FFF2-40B4-BE49-F238E27FC236}">
                <a16:creationId xmlns:a16="http://schemas.microsoft.com/office/drawing/2014/main" id="{1DB126E7-45F1-4A36-D2B4-ECFD918DA625}"/>
              </a:ext>
            </a:extLst>
          </p:cNvPr>
          <p:cNvSpPr txBox="1">
            <a:spLocks/>
          </p:cNvSpPr>
          <p:nvPr/>
        </p:nvSpPr>
        <p:spPr>
          <a:xfrm>
            <a:off x="1263192" y="1131216"/>
            <a:ext cx="9907571" cy="5045747"/>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200" b="1" dirty="0">
                <a:solidFill>
                  <a:schemeClr val="accent1"/>
                </a:solidFill>
              </a:rPr>
              <a:t>İdari Yaptırımlar </a:t>
            </a:r>
          </a:p>
          <a:p>
            <a:pPr marL="0" indent="0">
              <a:buFont typeface="Arial" panose="020B0604020202020204" pitchFamily="34" charset="0"/>
              <a:buNone/>
            </a:pPr>
            <a:r>
              <a:rPr lang="tr-TR" sz="2200" dirty="0"/>
              <a:t>İnceleme ve gözetim faaliyetleri sonucunda tespit edilen yahut ilgili kurum ve kuruluşların bildirdikleri aykırılıklara ilişkin olarak yürütülen süreçler sonucunda, mevzuata aykırı hareket ettikleri tespit edilen kişi ve kuruluşlara, aykırılıkların mahiyetine bağlı olarak Kurul tarafından idari yaptırımlar uygulanır.</a:t>
            </a:r>
          </a:p>
          <a:p>
            <a:pPr marL="0" indent="0">
              <a:buFont typeface="Arial" panose="020B0604020202020204" pitchFamily="34" charset="0"/>
              <a:buNone/>
            </a:pPr>
            <a:r>
              <a:rPr lang="tr-TR" sz="2200" b="1" dirty="0">
                <a:solidFill>
                  <a:schemeClr val="accent1"/>
                </a:solidFill>
              </a:rPr>
              <a:t>İdari Yaptırım Türleri</a:t>
            </a:r>
          </a:p>
          <a:p>
            <a:pPr marL="0" indent="0">
              <a:buFont typeface="Arial" panose="020B0604020202020204" pitchFamily="34" charset="0"/>
              <a:buNone/>
            </a:pPr>
            <a:r>
              <a:rPr lang="tr-TR" sz="2200" dirty="0"/>
              <a:t>660 sayılı Kanun Hükmünde Kararname ve Bağımsız Denetim Yönetmeliği uyarınca mevzuata aykırılıklarla ilgili olarak “uyarı”, “faaliyet iznini askıya alma” ve  “faaliyet iznini iptal etme” dahil gerekli idari yaptırımlar uygulanır.(BDY Madde 39)</a:t>
            </a:r>
          </a:p>
          <a:p>
            <a:pPr marL="0" indent="0">
              <a:buFont typeface="Arial" panose="020B0604020202020204" pitchFamily="34" charset="0"/>
              <a:buNone/>
            </a:pPr>
            <a:r>
              <a:rPr lang="tr-TR" sz="2200" dirty="0"/>
              <a:t>660 sayılı Kanun Hükmünde Kararname hükümlerine dayanılarak yapılan düzenlemelere, belirlenen standart ve formlara ve Kurulca alınan genel ve özel nitelikteki kararlara aykırı hareket edilmesi halinde 660 sayılı Kanun Hükmünde Kararnamenin 26 </a:t>
            </a:r>
            <a:r>
              <a:rPr lang="tr-TR" sz="2200" dirty="0" err="1"/>
              <a:t>ncı</a:t>
            </a:r>
            <a:r>
              <a:rPr lang="tr-TR" sz="2200" dirty="0"/>
              <a:t> maddesinin üçüncü fıkrası uyarınca </a:t>
            </a:r>
            <a:r>
              <a:rPr lang="tr-TR" sz="2200" b="1" dirty="0"/>
              <a:t>idari para cezası </a:t>
            </a:r>
            <a:r>
              <a:rPr lang="tr-TR" sz="2200" dirty="0"/>
              <a:t>yaptırımına karar verilir. Birinci fıkrada belirtilen idari yaptırımlara karar verilmiş olması, ayrıca idari para cezasına karar verilmesine engel teşkil etmez. (BDY Madde 39)</a:t>
            </a:r>
          </a:p>
          <a:p>
            <a:pPr marL="0" indent="0">
              <a:buFont typeface="Arial" panose="020B0604020202020204" pitchFamily="34" charset="0"/>
              <a:buNone/>
            </a:pPr>
            <a:endParaRPr lang="tr-TR" sz="2200" dirty="0"/>
          </a:p>
          <a:p>
            <a:pPr marL="0" indent="0">
              <a:buFont typeface="Arial" panose="020B0604020202020204" pitchFamily="34" charset="0"/>
              <a:buNone/>
            </a:pPr>
            <a:endParaRPr lang="tr-TR" dirty="0"/>
          </a:p>
          <a:p>
            <a:pPr marL="0" indent="0">
              <a:buFont typeface="Arial" panose="020B0604020202020204" pitchFamily="34" charset="0"/>
              <a:buNone/>
            </a:pPr>
            <a:r>
              <a:rPr lang="tr-TR" dirty="0"/>
              <a:t> </a:t>
            </a:r>
          </a:p>
          <a:p>
            <a:pPr marL="0" indent="0">
              <a:buFont typeface="Arial" panose="020B0604020202020204" pitchFamily="34" charset="0"/>
              <a:buNone/>
            </a:pPr>
            <a:endParaRPr lang="tr-TR" dirty="0"/>
          </a:p>
        </p:txBody>
      </p:sp>
      <p:sp>
        <p:nvSpPr>
          <p:cNvPr id="6" name="Başlık 1">
            <a:extLst>
              <a:ext uri="{FF2B5EF4-FFF2-40B4-BE49-F238E27FC236}">
                <a16:creationId xmlns:a16="http://schemas.microsoft.com/office/drawing/2014/main" id="{5FA76E72-CDA5-4295-91D0-86A3BC04ADDA}"/>
              </a:ext>
            </a:extLst>
          </p:cNvPr>
          <p:cNvSpPr txBox="1">
            <a:spLocks/>
          </p:cNvSpPr>
          <p:nvPr/>
        </p:nvSpPr>
        <p:spPr>
          <a:xfrm>
            <a:off x="838200" y="9834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1473080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23</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10116"/>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3"/>
            <a:r>
              <a:rPr lang="tr-TR" sz="2400" b="1" dirty="0">
                <a:latin typeface="Calibri" panose="020F0502020204030204" pitchFamily="34" charset="0"/>
                <a:ea typeface="Calibri" panose="020F0502020204030204" pitchFamily="34" charset="0"/>
                <a:cs typeface="Calibri" panose="020F0502020204030204" pitchFamily="34" charset="0"/>
              </a:rPr>
              <a:t>İnceleme Raporları Sonucunda Uygulanan Yaptırımlar</a:t>
            </a:r>
          </a:p>
        </p:txBody>
      </p:sp>
      <p:sp>
        <p:nvSpPr>
          <p:cNvPr id="5" name="Başlık 1">
            <a:extLst>
              <a:ext uri="{FF2B5EF4-FFF2-40B4-BE49-F238E27FC236}">
                <a16:creationId xmlns:a16="http://schemas.microsoft.com/office/drawing/2014/main" id="{4A5CF7F8-1B1A-7812-94D4-ED70A2232B26}"/>
              </a:ext>
            </a:extLst>
          </p:cNvPr>
          <p:cNvSpPr txBox="1">
            <a:spLocks/>
          </p:cNvSpPr>
          <p:nvPr/>
        </p:nvSpPr>
        <p:spPr>
          <a:xfrm>
            <a:off x="838200" y="128925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8" name="Metin kutusu 7">
            <a:extLst>
              <a:ext uri="{FF2B5EF4-FFF2-40B4-BE49-F238E27FC236}">
                <a16:creationId xmlns:a16="http://schemas.microsoft.com/office/drawing/2014/main" id="{A4D12F1D-81D8-0E5B-54B4-625FF160C494}"/>
              </a:ext>
            </a:extLst>
          </p:cNvPr>
          <p:cNvSpPr txBox="1"/>
          <p:nvPr/>
        </p:nvSpPr>
        <p:spPr>
          <a:xfrm>
            <a:off x="1489434" y="1289253"/>
            <a:ext cx="8993171" cy="1477328"/>
          </a:xfrm>
          <a:prstGeom prst="rect">
            <a:avLst/>
          </a:prstGeom>
          <a:noFill/>
        </p:spPr>
        <p:txBody>
          <a:bodyPr wrap="square">
            <a:spAutoFit/>
          </a:bodyPr>
          <a:lstStyle/>
          <a:p>
            <a:r>
              <a:rPr lang="tr-TR" dirty="0"/>
              <a:t>Yürütülen incelemeler sonucunda tespit edilen eksikliklerin değerlendirilmesi sonucunda yıllar itibarıyla bağımsız denetim kuruluşları ve bağımsız denetçiler hakkında uygulanan yaptırımlar aşağıdaki tabloda yer almaktadır. </a:t>
            </a:r>
          </a:p>
          <a:p>
            <a:endParaRPr lang="tr-TR" b="1" dirty="0">
              <a:solidFill>
                <a:schemeClr val="accent1"/>
              </a:solidFill>
            </a:endParaRPr>
          </a:p>
          <a:p>
            <a:r>
              <a:rPr lang="tr-TR" b="1" dirty="0">
                <a:solidFill>
                  <a:schemeClr val="accent1"/>
                </a:solidFill>
              </a:rPr>
              <a:t>Yıllar İtibarıyla Uygulanan Yaptırım Türleri</a:t>
            </a:r>
          </a:p>
        </p:txBody>
      </p:sp>
      <p:pic>
        <p:nvPicPr>
          <p:cNvPr id="9" name="Resim 8">
            <a:extLst>
              <a:ext uri="{FF2B5EF4-FFF2-40B4-BE49-F238E27FC236}">
                <a16:creationId xmlns:a16="http://schemas.microsoft.com/office/drawing/2014/main" id="{99C0F736-4030-8264-4ED5-B7A6FAF7711E}"/>
              </a:ext>
            </a:extLst>
          </p:cNvPr>
          <p:cNvPicPr>
            <a:picLocks noChangeAspect="1"/>
          </p:cNvPicPr>
          <p:nvPr/>
        </p:nvPicPr>
        <p:blipFill>
          <a:blip r:embed="rId2"/>
          <a:stretch>
            <a:fillRect/>
          </a:stretch>
        </p:blipFill>
        <p:spPr>
          <a:xfrm>
            <a:off x="1630837" y="2743199"/>
            <a:ext cx="8691513" cy="2432115"/>
          </a:xfrm>
          <a:prstGeom prst="rect">
            <a:avLst/>
          </a:prstGeom>
        </p:spPr>
      </p:pic>
    </p:spTree>
    <p:extLst>
      <p:ext uri="{BB962C8B-B14F-4D97-AF65-F5344CB8AC3E}">
        <p14:creationId xmlns:p14="http://schemas.microsoft.com/office/powerpoint/2010/main" val="3214955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24</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Değerlendirme ve Sonuç</a:t>
            </a:r>
          </a:p>
        </p:txBody>
      </p:sp>
      <p:sp>
        <p:nvSpPr>
          <p:cNvPr id="5" name="Başlık 1">
            <a:extLst>
              <a:ext uri="{FF2B5EF4-FFF2-40B4-BE49-F238E27FC236}">
                <a16:creationId xmlns:a16="http://schemas.microsoft.com/office/drawing/2014/main" id="{4A5CF7F8-1B1A-7812-94D4-ED70A2232B26}"/>
              </a:ext>
            </a:extLst>
          </p:cNvPr>
          <p:cNvSpPr txBox="1">
            <a:spLocks/>
          </p:cNvSpPr>
          <p:nvPr/>
        </p:nvSpPr>
        <p:spPr>
          <a:xfrm>
            <a:off x="838200" y="128925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8" name="Metin kutusu 7">
            <a:extLst>
              <a:ext uri="{FF2B5EF4-FFF2-40B4-BE49-F238E27FC236}">
                <a16:creationId xmlns:a16="http://schemas.microsoft.com/office/drawing/2014/main" id="{44784880-7CFF-7313-4189-D06F7F1893E1}"/>
              </a:ext>
            </a:extLst>
          </p:cNvPr>
          <p:cNvSpPr txBox="1"/>
          <p:nvPr/>
        </p:nvSpPr>
        <p:spPr>
          <a:xfrm>
            <a:off x="909687" y="1357459"/>
            <a:ext cx="10195088" cy="4401205"/>
          </a:xfrm>
          <a:prstGeom prst="rect">
            <a:avLst/>
          </a:prstGeom>
          <a:noFill/>
        </p:spPr>
        <p:txBody>
          <a:bodyPr wrap="square">
            <a:spAutoFit/>
          </a:bodyPr>
          <a:lstStyle/>
          <a:p>
            <a:r>
              <a:rPr lang="tr-TR" sz="2000" dirty="0"/>
              <a:t>1.Özellikle Gözetim İncelemeleri sonucu uygulanan yaptırımlar genellikle Bağımsız Denetim Kuruluşu ve Denetçilerin bildirim yükümlülüklerini yerine getirmediğinden </a:t>
            </a:r>
            <a:r>
              <a:rPr lang="tr-TR" sz="2000" b="1" dirty="0"/>
              <a:t>Uyarı </a:t>
            </a:r>
            <a:r>
              <a:rPr lang="tr-TR" sz="2000" dirty="0"/>
              <a:t>yaptırımı uygulanmaktadır. İlk tespitlerde bu yaptırımın uygulanmaması ve sadece ikaz edilmesi ve akabinde tekrar edilmesi halinde Uyarı yaptırımının uygulanması,</a:t>
            </a:r>
          </a:p>
          <a:p>
            <a:endParaRPr lang="tr-TR" sz="2000" dirty="0"/>
          </a:p>
          <a:p>
            <a:r>
              <a:rPr lang="tr-TR" sz="2000" dirty="0"/>
              <a:t>2. Dosya incelemeleri sonucu uygulanan yaptırımlarda ilgili TMS ve BDS paragraflarına aynen yer verilmekte olup, mealen açıklamalara yer verilmemektedir. Bu konuda KGK tarafından Özel Eğitimlerin verilmesi,</a:t>
            </a:r>
          </a:p>
          <a:p>
            <a:endParaRPr lang="tr-TR" sz="2000" dirty="0"/>
          </a:p>
          <a:p>
            <a:r>
              <a:rPr lang="tr-TR" sz="2000" dirty="0"/>
              <a:t>3.Bağımsız Denetim Yönetmeliğinin 40/k bendinde «k) Kurumca belirlenen ücret tarifesine uyulmaması,» uyarı yaptırımı uygulanması gerektiği belirtilmiş ise de bugüne kadar KGK tarafından </a:t>
            </a:r>
            <a:r>
              <a:rPr lang="tr-TR" sz="2000" b="1" dirty="0"/>
              <a:t>ücret tarifesi </a:t>
            </a:r>
            <a:r>
              <a:rPr lang="tr-TR" sz="2000" dirty="0"/>
              <a:t>yayımlanmamıştır. Ücret tarifesinin yayımlanması düşünülüyor ise işletmelerin, KÜMİ,BOBİ-FRS ,TFRS UYGULAMASI VE HALKA AÇIK OLUP OLMADIKLAR ayrımı göz önünde bulundurularak tarifenin hazırlanması,</a:t>
            </a:r>
          </a:p>
        </p:txBody>
      </p:sp>
    </p:spTree>
    <p:extLst>
      <p:ext uri="{BB962C8B-B14F-4D97-AF65-F5344CB8AC3E}">
        <p14:creationId xmlns:p14="http://schemas.microsoft.com/office/powerpoint/2010/main" val="2554318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a:xfrm flipH="1" flipV="1">
            <a:off x="3581400" y="6721475"/>
            <a:ext cx="10280712" cy="118557"/>
          </a:xfrm>
        </p:spPr>
        <p:txBody>
          <a:bodyPr/>
          <a:lstStyle/>
          <a:p>
            <a:pPr rtl="0"/>
            <a:r>
              <a:rPr lang="tr-TR" noProof="0" dirty="0"/>
              <a:t>4/9/20XX</a:t>
            </a:r>
          </a:p>
        </p:txBody>
      </p:sp>
      <p:sp>
        <p:nvSpPr>
          <p:cNvPr id="3" name="Alt Bilgi Yer Tutucusu 2">
            <a:extLst>
              <a:ext uri="{FF2B5EF4-FFF2-40B4-BE49-F238E27FC236}">
                <a16:creationId xmlns:a16="http://schemas.microsoft.com/office/drawing/2014/main" id="{9FC38311-4A70-64C4-4AD2-F7096F894DEB}"/>
              </a:ext>
            </a:extLst>
          </p:cNvPr>
          <p:cNvSpPr>
            <a:spLocks noGrp="1"/>
          </p:cNvSpPr>
          <p:nvPr>
            <p:ph type="ftr" sz="quarter" idx="11"/>
          </p:nvPr>
        </p:nvSpPr>
        <p:spPr>
          <a:xfrm flipH="1" flipV="1">
            <a:off x="13338928" y="6721474"/>
            <a:ext cx="801278" cy="365126"/>
          </a:xfrm>
        </p:spPr>
        <p:txBody>
          <a:bodyPr/>
          <a:lstStyle/>
          <a:p>
            <a:pPr rtl="0"/>
            <a:endParaRPr lang="tr-TR" noProof="0" dirty="0"/>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25</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Değerlendirme ve Sonuç</a:t>
            </a:r>
          </a:p>
        </p:txBody>
      </p:sp>
      <p:sp>
        <p:nvSpPr>
          <p:cNvPr id="5" name="Başlık 1">
            <a:extLst>
              <a:ext uri="{FF2B5EF4-FFF2-40B4-BE49-F238E27FC236}">
                <a16:creationId xmlns:a16="http://schemas.microsoft.com/office/drawing/2014/main" id="{4A5CF7F8-1B1A-7812-94D4-ED70A2232B26}"/>
              </a:ext>
            </a:extLst>
          </p:cNvPr>
          <p:cNvSpPr txBox="1">
            <a:spLocks/>
          </p:cNvSpPr>
          <p:nvPr/>
        </p:nvSpPr>
        <p:spPr>
          <a:xfrm>
            <a:off x="838200" y="128925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8" name="Metin kutusu 7">
            <a:extLst>
              <a:ext uri="{FF2B5EF4-FFF2-40B4-BE49-F238E27FC236}">
                <a16:creationId xmlns:a16="http://schemas.microsoft.com/office/drawing/2014/main" id="{370D9796-FEF2-26EE-3420-E957663F2D33}"/>
              </a:ext>
            </a:extLst>
          </p:cNvPr>
          <p:cNvSpPr txBox="1"/>
          <p:nvPr/>
        </p:nvSpPr>
        <p:spPr>
          <a:xfrm>
            <a:off x="1027523" y="1216058"/>
            <a:ext cx="9822730" cy="4678204"/>
          </a:xfrm>
          <a:prstGeom prst="rect">
            <a:avLst/>
          </a:prstGeom>
          <a:noFill/>
        </p:spPr>
        <p:txBody>
          <a:bodyPr wrap="square">
            <a:spAutoFit/>
          </a:bodyPr>
          <a:lstStyle/>
          <a:p>
            <a:r>
              <a:rPr lang="tr-TR" sz="2000" dirty="0"/>
              <a:t>4. 2022 ve 2023 yıllarında çıkarılan Yeniden Yapılandırma Kanunları gereği kasa, stok affı, ortaklar cari hesabı, işletmede bulunmayan makine ve teçhizatların kayda alınması ve varlık barışı kapsamında oluşan ve finansal tablolarda etkileri görülen hesap kalemlerinin denetiminde «hile kaynaklı önemli yanlışlık riskinin, ciddi risk olarak belirlendiğini gösterir çalışmaların denetim dosyasında yer almadığı» tenkitlerine yer verilmektedir. Bu durumun KGK tarafından değerlendirilerek 2022 ve 2023 yılı finansal tablolarının denetiminde Bağımsız Denetçilerin herhangi bir yaptırımla karşılaşmamaları için nelere dikkat etmeleri, hangi dokümanları hazırlamaları konusunda eğitilmeleri önerilmektedir.</a:t>
            </a:r>
          </a:p>
          <a:p>
            <a:endParaRPr lang="tr-TR" sz="2000" dirty="0"/>
          </a:p>
          <a:p>
            <a:r>
              <a:rPr lang="tr-TR" sz="2000" dirty="0"/>
              <a:t>5.31.12.2023 tarihi itibariyle hazırlanacak Finansal Durum Tabloları Enflasyon Düzeltmesine tabi tutulacağından VUK,TMS 29 (Yüksek Enflasyonlu Ekonomilerde Finansal Raporlama),BOBİ-FRS Modül-25 (Yüksek Enflasyonlu Ekonomilerde Finansal Raporlama) konularında eğitimlerin programlanması,</a:t>
            </a:r>
          </a:p>
          <a:p>
            <a:endParaRPr lang="tr-TR" sz="2000" dirty="0"/>
          </a:p>
          <a:p>
            <a:endParaRPr lang="tr-TR" dirty="0"/>
          </a:p>
        </p:txBody>
      </p:sp>
    </p:spTree>
    <p:extLst>
      <p:ext uri="{BB962C8B-B14F-4D97-AF65-F5344CB8AC3E}">
        <p14:creationId xmlns:p14="http://schemas.microsoft.com/office/powerpoint/2010/main" val="2698298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16.11.2023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26</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Değerlendirme ve Sonuç</a:t>
            </a:r>
          </a:p>
        </p:txBody>
      </p:sp>
      <p:sp>
        <p:nvSpPr>
          <p:cNvPr id="5" name="İçerik Yer Tutucusu 2">
            <a:extLst>
              <a:ext uri="{FF2B5EF4-FFF2-40B4-BE49-F238E27FC236}">
                <a16:creationId xmlns:a16="http://schemas.microsoft.com/office/drawing/2014/main" id="{9D0EBDC5-150B-2C64-94B4-F77791F4FA2B}"/>
              </a:ext>
            </a:extLst>
          </p:cNvPr>
          <p:cNvSpPr txBox="1">
            <a:spLocks/>
          </p:cNvSpPr>
          <p:nvPr/>
        </p:nvSpPr>
        <p:spPr>
          <a:xfrm>
            <a:off x="838200" y="1797344"/>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p:txBody>
      </p:sp>
      <p:sp>
        <p:nvSpPr>
          <p:cNvPr id="6" name="Metin kutusu 5">
            <a:extLst>
              <a:ext uri="{FF2B5EF4-FFF2-40B4-BE49-F238E27FC236}">
                <a16:creationId xmlns:a16="http://schemas.microsoft.com/office/drawing/2014/main" id="{002E2390-087D-3656-C090-CE5505EB1591}"/>
              </a:ext>
            </a:extLst>
          </p:cNvPr>
          <p:cNvSpPr txBox="1"/>
          <p:nvPr/>
        </p:nvSpPr>
        <p:spPr>
          <a:xfrm>
            <a:off x="1074656" y="1084083"/>
            <a:ext cx="9869864" cy="4801314"/>
          </a:xfrm>
          <a:prstGeom prst="rect">
            <a:avLst/>
          </a:prstGeom>
          <a:noFill/>
        </p:spPr>
        <p:txBody>
          <a:bodyPr wrap="square">
            <a:spAutoFit/>
          </a:bodyPr>
          <a:lstStyle/>
          <a:p>
            <a:r>
              <a:rPr lang="tr-TR" dirty="0"/>
              <a:t>6. SMMM ve YMM ortaklı Bağımsız Denetim Şirketlerinde Stajyer SMMM adayı çalıştırılamamaktadır. KGK Bağımsız Denetim Kuruluşlarını yetkilendirirken bu konu üzerinde durmamaktadır. Kuruluşuna izin vermektedir. Ancak Bağımsız Denetim Şirketleri yardımcı denetçilerini Stajyer SMMM olarak ilgili odalara kayıt yaptıramadığından gerek personel temininde ve gerekse bağımsız denetim elemanı yetiştirmesi açısından sıkıntılar çekmektedir. Bu nedenle Sektörde Denetçi ve denetçi yardımcısı istihdamı sorunu ortaya çıkmaktadır.</a:t>
            </a:r>
          </a:p>
          <a:p>
            <a:endParaRPr lang="tr-TR" dirty="0"/>
          </a:p>
          <a:p>
            <a:r>
              <a:rPr lang="tr-TR" dirty="0"/>
              <a:t>7. 29/11/2022 tarihli ve 6434 sayılı Bağımsız Denetime Tabi Şirketlerin Belirlenmesine Dair Cumhurbaşkanı Kararı ile belirlenmiştir. Daha önce 2018/11597 sayılı Bakanlar Kurulu Kararı ile belirlenmişti.</a:t>
            </a:r>
          </a:p>
          <a:p>
            <a:r>
              <a:rPr lang="tr-TR" b="1" dirty="0"/>
              <a:t>		        Önceki Karar Kriterleri		2022 Yılında Belirlenen Kriterler</a:t>
            </a:r>
          </a:p>
          <a:p>
            <a:r>
              <a:rPr lang="tr-TR" dirty="0"/>
              <a:t>Aktif toplamı 	         35 milyon Türk Lirası		75 milyon Türk Lirası,</a:t>
            </a:r>
          </a:p>
          <a:p>
            <a:r>
              <a:rPr lang="tr-TR" dirty="0"/>
              <a:t>Yıllık net satış hasılatı       70 milyon Türk Lirası		150 milyon Türk Lirası ve</a:t>
            </a:r>
          </a:p>
          <a:p>
            <a:r>
              <a:rPr lang="tr-TR" dirty="0"/>
              <a:t>Çalışan sayısı 	         175 kişi			150 kişi</a:t>
            </a:r>
          </a:p>
          <a:p>
            <a:endParaRPr lang="tr-TR" dirty="0"/>
          </a:p>
          <a:p>
            <a:r>
              <a:rPr lang="tr-TR" dirty="0"/>
              <a:t>Bu durumda Bağımsız denetime tabi şirket sayısı azalmaktadır. </a:t>
            </a:r>
            <a:r>
              <a:rPr lang="tr-TR" dirty="0" err="1"/>
              <a:t>KGK’nun</a:t>
            </a:r>
            <a:r>
              <a:rPr lang="tr-TR" dirty="0"/>
              <a:t> Kriterlerin yeniden belirlenmesi bakımından bir çalışması var mıdır?</a:t>
            </a:r>
          </a:p>
        </p:txBody>
      </p:sp>
    </p:spTree>
    <p:extLst>
      <p:ext uri="{BB962C8B-B14F-4D97-AF65-F5344CB8AC3E}">
        <p14:creationId xmlns:p14="http://schemas.microsoft.com/office/powerpoint/2010/main" val="1249176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27</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Değerlendirme ve Sonuç</a:t>
            </a:r>
          </a:p>
        </p:txBody>
      </p:sp>
      <p:sp>
        <p:nvSpPr>
          <p:cNvPr id="5" name="Başlık 1">
            <a:extLst>
              <a:ext uri="{FF2B5EF4-FFF2-40B4-BE49-F238E27FC236}">
                <a16:creationId xmlns:a16="http://schemas.microsoft.com/office/drawing/2014/main" id="{4A5CF7F8-1B1A-7812-94D4-ED70A2232B26}"/>
              </a:ext>
            </a:extLst>
          </p:cNvPr>
          <p:cNvSpPr txBox="1">
            <a:spLocks/>
          </p:cNvSpPr>
          <p:nvPr/>
        </p:nvSpPr>
        <p:spPr>
          <a:xfrm>
            <a:off x="838200" y="1289253"/>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8" name="Metin kutusu 7">
            <a:extLst>
              <a:ext uri="{FF2B5EF4-FFF2-40B4-BE49-F238E27FC236}">
                <a16:creationId xmlns:a16="http://schemas.microsoft.com/office/drawing/2014/main" id="{17FE3F6A-9215-845E-2701-6410FDA5AAF5}"/>
              </a:ext>
            </a:extLst>
          </p:cNvPr>
          <p:cNvSpPr txBox="1"/>
          <p:nvPr/>
        </p:nvSpPr>
        <p:spPr>
          <a:xfrm>
            <a:off x="838200" y="1027522"/>
            <a:ext cx="11218682" cy="5632311"/>
          </a:xfrm>
          <a:prstGeom prst="rect">
            <a:avLst/>
          </a:prstGeom>
          <a:noFill/>
        </p:spPr>
        <p:txBody>
          <a:bodyPr wrap="square">
            <a:spAutoFit/>
          </a:bodyPr>
          <a:lstStyle/>
          <a:p>
            <a:r>
              <a:rPr lang="tr-TR" sz="2000" dirty="0"/>
              <a:t>8.660 sayılı KHK’nin 9.maddesinnin (n) paragrafında 03.11.2022 tarihinde 7420 sayılı kanun ile yapılan değişiklikle «Kurulca gerekli görülen durumlarda, bağımsız denetime tabi işletmelerin finansal tablolarının Kurumca yayımlanan standart ve düzenlemelere uyumunun gözetimini yapmak.» KGK'ne Finansal Durum Tablolarının Bağımsız Denetim yapma yetkisi verilmiştir. KGK ’</a:t>
            </a:r>
            <a:r>
              <a:rPr lang="tr-TR" sz="2000" dirty="0" err="1"/>
              <a:t>nun</a:t>
            </a:r>
            <a:r>
              <a:rPr lang="tr-TR" sz="2000" dirty="0"/>
              <a:t> bu konuda bir çalışması var mıdır?</a:t>
            </a:r>
          </a:p>
          <a:p>
            <a:endParaRPr lang="tr-TR" sz="2000" dirty="0"/>
          </a:p>
          <a:p>
            <a:r>
              <a:rPr lang="tr-TR" sz="2000" dirty="0"/>
              <a:t>9. 04.11.2017 tarih ve 30230 sayılı Resmî Gazete ’de yayımlanan «Bağımsız Denetçiler İçin Sürekli Eğitim Tebliği» </a:t>
            </a:r>
            <a:r>
              <a:rPr lang="tr-TR" sz="2000" dirty="0" err="1"/>
              <a:t>nde</a:t>
            </a:r>
            <a:r>
              <a:rPr lang="tr-TR" sz="2000" dirty="0"/>
              <a:t> bazı değişiklikler yapılmaktadır. KGK tarafından hazırlanan değişiklik taslağında; Temel Mesleki alanında alınacak kredilerin yüz yüze eğitim alınarak tamamlanması öngörülmekte, uzaktan eğitimin 7 kredi ile sınırlandırılmaktadır.</a:t>
            </a:r>
          </a:p>
          <a:p>
            <a:r>
              <a:rPr lang="tr-TR" sz="2000" dirty="0"/>
              <a:t>Yine aynı tebliğ taslağı ile;</a:t>
            </a:r>
          </a:p>
          <a:p>
            <a:r>
              <a:rPr lang="tr-TR" sz="2000" dirty="0"/>
              <a:t>a) 19/10/2005 tarihli ve 5411 sayılı Bankacılık Kanunu uyarınca Bankacılık Düzenleme ve Denetleme Kurumunun düzenleme ve denetimine tabi şirketlerin bağımsız denetiminde görev alacak denetçilerin, denetimin ait olduğu döneme ilişkin yılda bankacılık konusundan en az 7 kredi karşılığı eğitimi,</a:t>
            </a:r>
          </a:p>
          <a:p>
            <a:r>
              <a:rPr lang="tr-TR" sz="2000" dirty="0"/>
              <a:t>b) 3/6/2007 tarihli ve 5684 sayılı Sigortacılık Kanunu ile 28/03/2001 tarihli ve 4632 sayılı Bireysel Emeklilik Tasarruf ve Yatırım Sistemi Kanunu kapsamında faaliyet göstermekte olan sigorta, reasürans ve emeklilik şirketlerinin bağımsız denetiminde görev alacak denetçilerin, denetimin ait olduğu döneme ilişkin yılda sigortacılık ve özel emeklilik konusundan en az 7 kredi karşılığı eğitimi, tamamlamaları gerekmektedir. Bu konuda «</a:t>
            </a:r>
            <a:r>
              <a:rPr lang="tr-TR" sz="2000" dirty="0" err="1"/>
              <a:t>Kayik</a:t>
            </a:r>
            <a:r>
              <a:rPr lang="tr-TR" sz="2000" dirty="0"/>
              <a:t> Dahil» denetim yapan denetçilerinde SPK hakkında eğitim almaları önerilmektedir.</a:t>
            </a:r>
          </a:p>
        </p:txBody>
      </p:sp>
    </p:spTree>
    <p:extLst>
      <p:ext uri="{BB962C8B-B14F-4D97-AF65-F5344CB8AC3E}">
        <p14:creationId xmlns:p14="http://schemas.microsoft.com/office/powerpoint/2010/main" val="1739988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16.11.2023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28</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b="1" dirty="0">
              <a:latin typeface="Calibri" panose="020F0502020204030204" pitchFamily="34" charset="0"/>
              <a:ea typeface="Calibri" panose="020F0502020204030204" pitchFamily="34" charset="0"/>
              <a:cs typeface="Calibri" panose="020F0502020204030204" pitchFamily="34" charset="0"/>
            </a:endParaRPr>
          </a:p>
        </p:txBody>
      </p:sp>
      <p:sp>
        <p:nvSpPr>
          <p:cNvPr id="5" name="İçerik Yer Tutucusu 2">
            <a:extLst>
              <a:ext uri="{FF2B5EF4-FFF2-40B4-BE49-F238E27FC236}">
                <a16:creationId xmlns:a16="http://schemas.microsoft.com/office/drawing/2014/main" id="{9D0EBDC5-150B-2C64-94B4-F77791F4FA2B}"/>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dirty="0"/>
              <a:t>Teşekkürler….</a:t>
            </a:r>
          </a:p>
          <a:p>
            <a:endParaRPr lang="tr-TR" dirty="0"/>
          </a:p>
          <a:p>
            <a:endParaRPr lang="tr-TR" dirty="0"/>
          </a:p>
          <a:p>
            <a:pPr marL="0" indent="0">
              <a:buFont typeface="Arial" panose="020B0604020202020204" pitchFamily="34" charset="0"/>
              <a:buNone/>
            </a:pPr>
            <a:endParaRPr lang="tr-TR" dirty="0"/>
          </a:p>
          <a:p>
            <a:pPr marL="0" indent="0">
              <a:buFont typeface="Arial" panose="020B0604020202020204" pitchFamily="34" charset="0"/>
              <a:buNone/>
            </a:pPr>
            <a:r>
              <a:rPr lang="tr-TR" sz="2000" b="1" dirty="0">
                <a:solidFill>
                  <a:schemeClr val="accent1"/>
                </a:solidFill>
              </a:rPr>
              <a:t>Emsal Özcan</a:t>
            </a:r>
          </a:p>
          <a:p>
            <a:pPr marL="0" indent="0">
              <a:buFont typeface="Arial" panose="020B0604020202020204" pitchFamily="34" charset="0"/>
              <a:buNone/>
            </a:pPr>
            <a:r>
              <a:rPr lang="tr-TR" sz="2000" b="1" dirty="0">
                <a:solidFill>
                  <a:schemeClr val="accent1"/>
                </a:solidFill>
              </a:rPr>
              <a:t>Yeminli Mali Müşavir</a:t>
            </a:r>
          </a:p>
          <a:p>
            <a:pPr marL="0" indent="0">
              <a:buFont typeface="Arial" panose="020B0604020202020204" pitchFamily="34" charset="0"/>
              <a:buNone/>
            </a:pPr>
            <a:r>
              <a:rPr lang="tr-TR" sz="2000" b="1" dirty="0">
                <a:solidFill>
                  <a:schemeClr val="accent1"/>
                </a:solidFill>
              </a:rPr>
              <a:t>Bağımsız Denetçi</a:t>
            </a:r>
          </a:p>
          <a:p>
            <a:pPr marL="0" indent="0">
              <a:buFont typeface="Arial" panose="020B0604020202020204" pitchFamily="34" charset="0"/>
              <a:buNone/>
            </a:pPr>
            <a:r>
              <a:rPr lang="tr-TR" sz="2000" b="1" dirty="0">
                <a:solidFill>
                  <a:schemeClr val="accent1"/>
                </a:solidFill>
              </a:rPr>
              <a:t>16.11.2023</a:t>
            </a:r>
          </a:p>
        </p:txBody>
      </p:sp>
    </p:spTree>
    <p:extLst>
      <p:ext uri="{BB962C8B-B14F-4D97-AF65-F5344CB8AC3E}">
        <p14:creationId xmlns:p14="http://schemas.microsoft.com/office/powerpoint/2010/main" val="527826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29</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b="1" dirty="0">
              <a:latin typeface="Calibri" panose="020F0502020204030204" pitchFamily="34" charset="0"/>
              <a:ea typeface="Calibri" panose="020F0502020204030204" pitchFamily="34" charset="0"/>
              <a:cs typeface="Calibri" panose="020F0502020204030204" pitchFamily="34" charset="0"/>
            </a:endParaRPr>
          </a:p>
        </p:txBody>
      </p:sp>
      <p:sp>
        <p:nvSpPr>
          <p:cNvPr id="5" name="İçerik Yer Tutucusu 2">
            <a:extLst>
              <a:ext uri="{FF2B5EF4-FFF2-40B4-BE49-F238E27FC236}">
                <a16:creationId xmlns:a16="http://schemas.microsoft.com/office/drawing/2014/main" id="{B829D161-184F-BD3A-17F0-417865208EC1}"/>
              </a:ext>
            </a:extLst>
          </p:cNvPr>
          <p:cNvSpPr txBox="1">
            <a:spLocks/>
          </p:cNvSpPr>
          <p:nvPr/>
        </p:nvSpPr>
        <p:spPr>
          <a:xfrm>
            <a:off x="839821" y="2370137"/>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a:solidFill>
                  <a:srgbClr val="0070C0"/>
                </a:solidFill>
              </a:rPr>
              <a:t>KGK «Yıllık Faaliyet Raporu 2021»</a:t>
            </a:r>
          </a:p>
          <a:p>
            <a:r>
              <a:rPr lang="tr-TR" sz="2000" dirty="0">
                <a:solidFill>
                  <a:srgbClr val="0070C0"/>
                </a:solidFill>
              </a:rPr>
              <a:t>KGK «Yıllık Faaliyet Raporu 2022»</a:t>
            </a:r>
          </a:p>
          <a:p>
            <a:endParaRPr lang="tr-TR" sz="2000" dirty="0">
              <a:solidFill>
                <a:srgbClr val="0070C0"/>
              </a:solidFill>
            </a:endParaRPr>
          </a:p>
          <a:p>
            <a:r>
              <a:rPr lang="tr-TR" sz="2000" dirty="0">
                <a:solidFill>
                  <a:srgbClr val="0070C0"/>
                </a:solidFill>
              </a:rPr>
              <a:t>www.kgk.gov.tr</a:t>
            </a:r>
          </a:p>
        </p:txBody>
      </p:sp>
      <p:sp>
        <p:nvSpPr>
          <p:cNvPr id="6" name="Başlık 1">
            <a:extLst>
              <a:ext uri="{FF2B5EF4-FFF2-40B4-BE49-F238E27FC236}">
                <a16:creationId xmlns:a16="http://schemas.microsoft.com/office/drawing/2014/main" id="{BE1E147C-2F35-A1BD-33BA-1CEA107625B5}"/>
              </a:ext>
            </a:extLst>
          </p:cNvPr>
          <p:cNvSpPr txBox="1">
            <a:spLocks/>
          </p:cNvSpPr>
          <p:nvPr/>
        </p:nvSpPr>
        <p:spPr>
          <a:xfrm>
            <a:off x="964659" y="139625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400">
                <a:latin typeface="+mn-lt"/>
              </a:rPr>
              <a:t>Kaynakça</a:t>
            </a:r>
            <a:endParaRPr lang="tr-TR" sz="2400" dirty="0">
              <a:latin typeface="+mn-lt"/>
            </a:endParaRPr>
          </a:p>
        </p:txBody>
      </p:sp>
    </p:spTree>
    <p:extLst>
      <p:ext uri="{BB962C8B-B14F-4D97-AF65-F5344CB8AC3E}">
        <p14:creationId xmlns:p14="http://schemas.microsoft.com/office/powerpoint/2010/main" val="318944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3</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Kamu Gözetimi Kurumu’nun Fonksiyonu</a:t>
            </a:r>
          </a:p>
        </p:txBody>
      </p:sp>
      <p:sp>
        <p:nvSpPr>
          <p:cNvPr id="5" name="İçerik Yer Tutucusu 2">
            <a:extLst>
              <a:ext uri="{FF2B5EF4-FFF2-40B4-BE49-F238E27FC236}">
                <a16:creationId xmlns:a16="http://schemas.microsoft.com/office/drawing/2014/main" id="{34D44A61-2D01-041A-49F8-6223FD8C4B08}"/>
              </a:ext>
            </a:extLst>
          </p:cNvPr>
          <p:cNvSpPr txBox="1">
            <a:spLocks/>
          </p:cNvSpPr>
          <p:nvPr/>
        </p:nvSpPr>
        <p:spPr>
          <a:xfrm>
            <a:off x="977738" y="1432874"/>
            <a:ext cx="9570720" cy="51915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000" dirty="0"/>
              <a:t>02.11.2011 tarih ve 28103 sayılı Resmi Gazetede yayımlanan «660 sayılı Kamu Gözetimi,  Muhasebe Ve Denetim Standartları Kurumunun Teşkilat Ve Görevleri Hakkında Kanun Hükmünde Kararname» ile;</a:t>
            </a:r>
          </a:p>
          <a:p>
            <a:pPr marL="0" indent="0">
              <a:buFont typeface="Arial" panose="020B0604020202020204" pitchFamily="34" charset="0"/>
              <a:buNone/>
            </a:pPr>
            <a:r>
              <a:rPr lang="tr-TR" sz="2000" dirty="0"/>
              <a:t> Kamu Gözetimi Kurumu’nun dört temel fonksiyonu belirlenmiştir.</a:t>
            </a:r>
          </a:p>
          <a:p>
            <a:r>
              <a:rPr lang="tr-TR" sz="2000" dirty="0"/>
              <a:t>Türkiye muhasebe standartlarını belirlemek.</a:t>
            </a:r>
          </a:p>
          <a:p>
            <a:r>
              <a:rPr lang="tr-TR" sz="2000" dirty="0"/>
              <a:t>Türkiye denetim standartlarını belirlemek.</a:t>
            </a:r>
          </a:p>
          <a:p>
            <a:r>
              <a:rPr lang="tr-TR" sz="2000" dirty="0"/>
              <a:t>Bağımsız denetçi ve denetim kuruluşlarını yetkilendirmek ve denetlemek.</a:t>
            </a:r>
          </a:p>
          <a:p>
            <a:r>
              <a:rPr lang="tr-TR" sz="2000" dirty="0"/>
              <a:t>Bağımsız denetim alanında kamu gözetimi yapmak.</a:t>
            </a:r>
          </a:p>
        </p:txBody>
      </p:sp>
      <p:sp>
        <p:nvSpPr>
          <p:cNvPr id="8" name="Başlık 1">
            <a:extLst>
              <a:ext uri="{FF2B5EF4-FFF2-40B4-BE49-F238E27FC236}">
                <a16:creationId xmlns:a16="http://schemas.microsoft.com/office/drawing/2014/main" id="{B4790CEB-C8A2-BD0D-419B-7DF643A36CAC}"/>
              </a:ext>
            </a:extLst>
          </p:cNvPr>
          <p:cNvSpPr txBox="1">
            <a:spLocks/>
          </p:cNvSpPr>
          <p:nvPr/>
        </p:nvSpPr>
        <p:spPr>
          <a:xfrm>
            <a:off x="982061" y="1513275"/>
            <a:ext cx="103378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
        <p:nvSpPr>
          <p:cNvPr id="6" name="Veri Yer Tutucusu 1">
            <a:extLst>
              <a:ext uri="{FF2B5EF4-FFF2-40B4-BE49-F238E27FC236}">
                <a16:creationId xmlns:a16="http://schemas.microsoft.com/office/drawing/2014/main" id="{1FEB8FB5-8196-2B14-EB3D-5C7D9FD8D993}"/>
              </a:ext>
            </a:extLst>
          </p:cNvPr>
          <p:cNvSpPr txBox="1">
            <a:spLocks/>
          </p:cNvSpPr>
          <p:nvPr/>
        </p:nvSpPr>
        <p:spPr>
          <a:xfrm>
            <a:off x="718225" y="6375704"/>
            <a:ext cx="2743200" cy="365125"/>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dirty="0"/>
          </a:p>
        </p:txBody>
      </p:sp>
      <p:sp>
        <p:nvSpPr>
          <p:cNvPr id="9" name="Veri Yer Tutucusu 1">
            <a:extLst>
              <a:ext uri="{FF2B5EF4-FFF2-40B4-BE49-F238E27FC236}">
                <a16:creationId xmlns:a16="http://schemas.microsoft.com/office/drawing/2014/main" id="{CF07A706-F1B5-902F-5444-4F0AB937BA2B}"/>
              </a:ext>
            </a:extLst>
          </p:cNvPr>
          <p:cNvSpPr txBox="1">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t>16 Kasım 2023</a:t>
            </a:r>
          </a:p>
        </p:txBody>
      </p:sp>
    </p:spTree>
    <p:extLst>
      <p:ext uri="{BB962C8B-B14F-4D97-AF65-F5344CB8AC3E}">
        <p14:creationId xmlns:p14="http://schemas.microsoft.com/office/powerpoint/2010/main" val="133010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4</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b="1" dirty="0">
                <a:latin typeface="Calibri" panose="020F0502020204030204" pitchFamily="34" charset="0"/>
                <a:ea typeface="Calibri" panose="020F0502020204030204" pitchFamily="34" charset="0"/>
                <a:cs typeface="Calibri" panose="020F0502020204030204" pitchFamily="34" charset="0"/>
              </a:rPr>
              <a:t>	</a:t>
            </a:r>
          </a:p>
          <a:p>
            <a:r>
              <a:rPr lang="tr-TR" sz="2400" b="1" dirty="0">
                <a:latin typeface="Calibri" panose="020F0502020204030204" pitchFamily="34" charset="0"/>
                <a:ea typeface="Calibri" panose="020F0502020204030204" pitchFamily="34" charset="0"/>
                <a:cs typeface="Calibri" panose="020F0502020204030204" pitchFamily="34" charset="0"/>
              </a:rPr>
              <a:t>           Kamu Gözetimi Kurumu’nun Fonksiyonu</a:t>
            </a:r>
            <a:br>
              <a:rPr lang="tr-TR" sz="2400" b="1" dirty="0">
                <a:latin typeface="Calibri" panose="020F0502020204030204" pitchFamily="34" charset="0"/>
                <a:ea typeface="Calibri" panose="020F0502020204030204" pitchFamily="34" charset="0"/>
                <a:cs typeface="Calibri" panose="020F0502020204030204" pitchFamily="34" charset="0"/>
              </a:rPr>
            </a:br>
            <a:endParaRPr lang="tr-TR" sz="2400" b="1" dirty="0">
              <a:latin typeface="Calibri" panose="020F0502020204030204" pitchFamily="34" charset="0"/>
              <a:ea typeface="Calibri" panose="020F0502020204030204" pitchFamily="34" charset="0"/>
              <a:cs typeface="Calibri" panose="020F0502020204030204" pitchFamily="34" charset="0"/>
            </a:endParaRPr>
          </a:p>
        </p:txBody>
      </p:sp>
      <p:sp>
        <p:nvSpPr>
          <p:cNvPr id="5" name="İçerik Yer Tutucusu 2">
            <a:extLst>
              <a:ext uri="{FF2B5EF4-FFF2-40B4-BE49-F238E27FC236}">
                <a16:creationId xmlns:a16="http://schemas.microsoft.com/office/drawing/2014/main" id="{C259C3C3-53F3-917F-DF32-B986F9231D7B}"/>
              </a:ext>
            </a:extLst>
          </p:cNvPr>
          <p:cNvSpPr txBox="1">
            <a:spLocks/>
          </p:cNvSpPr>
          <p:nvPr/>
        </p:nvSpPr>
        <p:spPr>
          <a:xfrm>
            <a:off x="911860" y="1432874"/>
            <a:ext cx="10368280" cy="51060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000" dirty="0"/>
              <a:t>14.02.2011 tarih ve 27846 sayılı Resmi Gazetede yayımlanan «6102 sayılı Türk Ticaret Kanunu» Üçüncü Bölümü'nde belirtilen (397-406) maddeleri ile;</a:t>
            </a:r>
          </a:p>
          <a:p>
            <a:r>
              <a:rPr lang="tr-TR" sz="2000" dirty="0"/>
              <a:t>Denetime tabi olan anonim şirketlerin ve şirketler topluluğunun finansal tabloları denetçi tarafından, Kamu Gözetimi, Muhasebe ve Denetim Standartları Kurumunca yayımlanan uluslararası denetim standartlarıyla uyumlu Türkiye Denetim Standartlarına göre denetlenir.</a:t>
            </a:r>
          </a:p>
          <a:p>
            <a:r>
              <a:rPr lang="tr-TR" sz="2000" dirty="0"/>
              <a:t>İlerleyen maddelerinde de;</a:t>
            </a:r>
          </a:p>
          <a:p>
            <a:pPr marL="0" indent="0">
              <a:buNone/>
            </a:pPr>
            <a:r>
              <a:rPr lang="tr-TR" sz="2000" dirty="0"/>
              <a:t>- Denetim, Denetçi, Denetçi Olabilecekler,</a:t>
            </a:r>
          </a:p>
          <a:p>
            <a:pPr marL="0" indent="0">
              <a:buNone/>
            </a:pPr>
            <a:r>
              <a:rPr lang="tr-TR" sz="2000" dirty="0"/>
              <a:t>- Denetçiye Finansal tabloların ve Yönetim Faaliyet Raporlarının ibrazı, </a:t>
            </a:r>
          </a:p>
          <a:p>
            <a:pPr marL="0" indent="0">
              <a:buNone/>
            </a:pPr>
            <a:r>
              <a:rPr lang="tr-TR" sz="2000" dirty="0"/>
              <a:t>- Denetim Raporu, Görüş ve</a:t>
            </a:r>
          </a:p>
          <a:p>
            <a:pPr marL="0" indent="0">
              <a:buNone/>
            </a:pPr>
            <a:r>
              <a:rPr lang="tr-TR" sz="2000" dirty="0"/>
              <a:t>- Denetçilerin sır saklamadan doğan </a:t>
            </a:r>
          </a:p>
          <a:p>
            <a:pPr marL="0" indent="0">
              <a:buNone/>
            </a:pPr>
            <a:r>
              <a:rPr lang="tr-TR" sz="2000" dirty="0"/>
              <a:t>sorumluluklar açıklanmıştır.</a:t>
            </a:r>
          </a:p>
        </p:txBody>
      </p:sp>
      <p:sp>
        <p:nvSpPr>
          <p:cNvPr id="6" name="Başlık 1">
            <a:extLst>
              <a:ext uri="{FF2B5EF4-FFF2-40B4-BE49-F238E27FC236}">
                <a16:creationId xmlns:a16="http://schemas.microsoft.com/office/drawing/2014/main" id="{108B4CD6-7AF5-75A8-4D29-4AE158E4061E}"/>
              </a:ext>
            </a:extLst>
          </p:cNvPr>
          <p:cNvSpPr txBox="1">
            <a:spLocks/>
          </p:cNvSpPr>
          <p:nvPr/>
        </p:nvSpPr>
        <p:spPr>
          <a:xfrm>
            <a:off x="911860" y="977968"/>
            <a:ext cx="10515600" cy="1325563"/>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tr-TR" dirty="0">
                <a:solidFill>
                  <a:schemeClr val="accent1"/>
                </a:solidFill>
              </a:rPr>
            </a:br>
            <a:br>
              <a:rPr lang="tr-TR" sz="2700" dirty="0">
                <a:solidFill>
                  <a:schemeClr val="accent1"/>
                </a:solidFill>
              </a:rPr>
            </a:br>
            <a:endParaRPr lang="tr-TR" sz="2700" dirty="0">
              <a:solidFill>
                <a:schemeClr val="accent1"/>
              </a:solidFill>
            </a:endParaRPr>
          </a:p>
        </p:txBody>
      </p:sp>
    </p:spTree>
    <p:extLst>
      <p:ext uri="{BB962C8B-B14F-4D97-AF65-F5344CB8AC3E}">
        <p14:creationId xmlns:p14="http://schemas.microsoft.com/office/powerpoint/2010/main" val="425132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5</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b="1" dirty="0">
                <a:latin typeface="Calibri" panose="020F0502020204030204" pitchFamily="34" charset="0"/>
                <a:ea typeface="Calibri" panose="020F0502020204030204" pitchFamily="34" charset="0"/>
                <a:cs typeface="Calibri" panose="020F0502020204030204" pitchFamily="34" charset="0"/>
              </a:rPr>
              <a:t>	Kamu Gözetimi Kurumu’nun Fonksiyonu</a:t>
            </a:r>
          </a:p>
        </p:txBody>
      </p:sp>
      <p:sp>
        <p:nvSpPr>
          <p:cNvPr id="5" name="İçerik Yer Tutucusu 2">
            <a:extLst>
              <a:ext uri="{FF2B5EF4-FFF2-40B4-BE49-F238E27FC236}">
                <a16:creationId xmlns:a16="http://schemas.microsoft.com/office/drawing/2014/main" id="{11DE91FB-05C6-E42A-3DBC-1D7CAD3DC887}"/>
              </a:ext>
            </a:extLst>
          </p:cNvPr>
          <p:cNvSpPr txBox="1">
            <a:spLocks/>
          </p:cNvSpPr>
          <p:nvPr/>
        </p:nvSpPr>
        <p:spPr>
          <a:xfrm>
            <a:off x="731196" y="1244339"/>
            <a:ext cx="10515600" cy="529457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000" b="1" dirty="0"/>
              <a:t>Bağımsız Denetçiler ve Bağımsız Denetim Kuruluşlarının Yetkilendirmesi</a:t>
            </a:r>
          </a:p>
          <a:p>
            <a:pPr marL="0" indent="0">
              <a:buFont typeface="Arial" panose="020B0604020202020204" pitchFamily="34" charset="0"/>
              <a:buNone/>
            </a:pPr>
            <a:r>
              <a:rPr lang="tr-TR" sz="2000" dirty="0"/>
              <a:t>26.12.2012 tarih ve 28509 sayılı Resmi Gazetede yayımlanan Bağımsız Denetim Yönetmeliği ile;</a:t>
            </a:r>
          </a:p>
          <a:p>
            <a:r>
              <a:rPr lang="tr-TR" sz="2000" dirty="0"/>
              <a:t>6102 Türk Ticaret Kanunu ve 660 sayılı Kanun Hükmünde Kararname çerçevesinde yapılacak bağımsız denetime, bağımsız denetim kuruluşlarının ve bağımsız denetçilerin; </a:t>
            </a:r>
          </a:p>
          <a:p>
            <a:pPr marL="0" indent="0">
              <a:buFont typeface="Arial" panose="020B0604020202020204" pitchFamily="34" charset="0"/>
              <a:buNone/>
            </a:pPr>
            <a:r>
              <a:rPr lang="tr-TR" sz="2000" dirty="0"/>
              <a:t>	- yetkilendirilmelerine, </a:t>
            </a:r>
          </a:p>
          <a:p>
            <a:pPr marL="0" indent="0">
              <a:buFont typeface="Arial" panose="020B0604020202020204" pitchFamily="34" charset="0"/>
              <a:buNone/>
            </a:pPr>
            <a:r>
              <a:rPr lang="tr-TR" sz="2000" dirty="0"/>
              <a:t>	- sicil kayıtlarının tutulmasına,</a:t>
            </a:r>
          </a:p>
          <a:p>
            <a:pPr marL="0" indent="0">
              <a:buFont typeface="Arial" panose="020B0604020202020204" pitchFamily="34" charset="0"/>
              <a:buNone/>
            </a:pPr>
            <a:r>
              <a:rPr lang="tr-TR" sz="2000" dirty="0"/>
              <a:t>	- yükümlülüklerine, sorumluluklarına, </a:t>
            </a:r>
          </a:p>
          <a:p>
            <a:pPr marL="0" indent="0">
              <a:buFont typeface="Arial" panose="020B0604020202020204" pitchFamily="34" charset="0"/>
              <a:buNone/>
            </a:pPr>
            <a:r>
              <a:rPr lang="tr-TR" sz="2000" dirty="0"/>
              <a:t>	-bunların Kurum tarafından incelenmesine ve denetlenmesine ve</a:t>
            </a:r>
          </a:p>
          <a:p>
            <a:pPr marL="0" indent="0">
              <a:buFont typeface="Arial" panose="020B0604020202020204" pitchFamily="34" charset="0"/>
              <a:buNone/>
            </a:pPr>
            <a:r>
              <a:rPr lang="tr-TR" sz="2000" dirty="0"/>
              <a:t>	- bunlar hakkında uygulanacak idari yaptırımlara ilişkin usul ve esasları düzenlemektedir.</a:t>
            </a:r>
          </a:p>
          <a:p>
            <a:r>
              <a:rPr lang="tr-TR" sz="2000" dirty="0"/>
              <a:t>Buna göre; Bağımsız Denetçilerin ve bağımsız denetim kuruluşlarının tespiti ve sicillerinin tutulması ve denetimleri periyodik olarak KGK tarafından izlenmekte ve denetlenmektedir.</a:t>
            </a:r>
          </a:p>
        </p:txBody>
      </p:sp>
    </p:spTree>
    <p:extLst>
      <p:ext uri="{BB962C8B-B14F-4D97-AF65-F5344CB8AC3E}">
        <p14:creationId xmlns:p14="http://schemas.microsoft.com/office/powerpoint/2010/main" val="160831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6</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0"/>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b="1" dirty="0">
                <a:latin typeface="Calibri" panose="020F0502020204030204" pitchFamily="34" charset="0"/>
                <a:ea typeface="Calibri" panose="020F0502020204030204" pitchFamily="34" charset="0"/>
                <a:cs typeface="Calibri" panose="020F0502020204030204" pitchFamily="34" charset="0"/>
              </a:rPr>
              <a:t>	Kamu Gözetimi Kurumu’nun Fonksiyonu</a:t>
            </a:r>
          </a:p>
        </p:txBody>
      </p:sp>
      <p:sp>
        <p:nvSpPr>
          <p:cNvPr id="5" name="İçerik Yer Tutucusu 2">
            <a:extLst>
              <a:ext uri="{FF2B5EF4-FFF2-40B4-BE49-F238E27FC236}">
                <a16:creationId xmlns:a16="http://schemas.microsoft.com/office/drawing/2014/main" id="{7BF28623-EB68-A81A-CCAC-387F2FC8234C}"/>
              </a:ext>
            </a:extLst>
          </p:cNvPr>
          <p:cNvSpPr txBox="1">
            <a:spLocks/>
          </p:cNvSpPr>
          <p:nvPr/>
        </p:nvSpPr>
        <p:spPr>
          <a:xfrm>
            <a:off x="943583" y="1470582"/>
            <a:ext cx="10312940" cy="614607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a:t>04.11.2017 tarih ve 30230 sayılı Resmî Gazete ’de yayımlanan «Bağımsız Denetçiler İçin Sürekli Eğitim Tebliği» ile;</a:t>
            </a:r>
          </a:p>
          <a:p>
            <a:pPr marL="0" indent="0">
              <a:buFont typeface="Arial" panose="020B0604020202020204" pitchFamily="34" charset="0"/>
              <a:buNone/>
            </a:pPr>
            <a:r>
              <a:rPr lang="tr-TR" sz="2000" dirty="0"/>
              <a:t>- Bağımsız denetçilerin etik kurallara uygun ve yüksek kalitede bağımsız denetim hizmeti sunabilmeleri amacıyla mesleki bilgi ve becerilerinin ihtiyaç duyulan seviyede tutulmasına ve geliştirilmesine yönelik usul ve esasları düzenlemektir.</a:t>
            </a:r>
          </a:p>
          <a:p>
            <a:pPr marL="0" indent="0">
              <a:buFont typeface="Arial" panose="020B0604020202020204" pitchFamily="34" charset="0"/>
              <a:buNone/>
            </a:pPr>
            <a:r>
              <a:rPr lang="tr-TR" sz="2000" dirty="0"/>
              <a:t>- Sürekli eğitim yükümlülüğünün başlamasından itibaren, denetçilerin her yıl, yıllık ve üçer yıllık dönemler için Kurum tarafından öngörülen sürekli eğitim yükümlülüğüne ilişkin şartları karşılamaları zorunludur.</a:t>
            </a:r>
          </a:p>
          <a:p>
            <a:pPr marL="0" indent="0">
              <a:buFont typeface="Arial" panose="020B0604020202020204" pitchFamily="34" charset="0"/>
              <a:buNone/>
            </a:pPr>
            <a:r>
              <a:rPr lang="tr-TR" sz="2000" dirty="0"/>
              <a:t>- Kurum, denetimin bağımsızlığının ve tarafsızlığının sağlanması, denetime olan güven ile denetimin kalitesinin artırılması amacıyla sürekli eğitime ilave olarak bu Yönetmelik çerçevesinde denetçilerin ve meslek mensuplarının eğitilmesi veya eğitim seviyelerinin yükseltilmesi hususunda gerekli tedbirleri alır. </a:t>
            </a:r>
          </a:p>
          <a:p>
            <a:pPr marL="0" indent="0">
              <a:buFont typeface="Arial" panose="020B0604020202020204" pitchFamily="34" charset="0"/>
              <a:buNone/>
            </a:pPr>
            <a:r>
              <a:rPr lang="tr-TR" sz="2000" dirty="0"/>
              <a:t>- Sürekli eğitim yükümlülüğünü yerine getirmeyen denetçiler, bu yükümlülüklerini yerine getirene kadar denetim yapamazlar ve denetim ekiplerinde görevlendirilemezler.</a:t>
            </a:r>
          </a:p>
          <a:p>
            <a:r>
              <a:rPr lang="tr-TR" sz="2000" dirty="0"/>
              <a:t>KGK ayrıca denetime tabi şirketleri belirlemektedir.</a:t>
            </a:r>
          </a:p>
          <a:p>
            <a:pPr marL="0" indent="0">
              <a:buFont typeface="Arial" panose="020B0604020202020204" pitchFamily="34" charset="0"/>
              <a:buNone/>
            </a:pPr>
            <a:endParaRPr lang="tr-TR" sz="2000" dirty="0"/>
          </a:p>
        </p:txBody>
      </p:sp>
      <p:sp>
        <p:nvSpPr>
          <p:cNvPr id="6" name="Başlık 1">
            <a:extLst>
              <a:ext uri="{FF2B5EF4-FFF2-40B4-BE49-F238E27FC236}">
                <a16:creationId xmlns:a16="http://schemas.microsoft.com/office/drawing/2014/main" id="{2ED4094E-8340-4EC1-DEC3-4A0726D8C687}"/>
              </a:ext>
            </a:extLst>
          </p:cNvPr>
          <p:cNvSpPr txBox="1">
            <a:spLocks/>
          </p:cNvSpPr>
          <p:nvPr/>
        </p:nvSpPr>
        <p:spPr>
          <a:xfrm>
            <a:off x="732817" y="1814547"/>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tr-TR" sz="2400" b="1" dirty="0">
                <a:solidFill>
                  <a:schemeClr val="accent1"/>
                </a:solidFill>
                <a:latin typeface="+mn-lt"/>
              </a:rPr>
            </a:br>
            <a:endParaRPr lang="tr-TR" sz="2400" b="1" dirty="0">
              <a:solidFill>
                <a:schemeClr val="accent1"/>
              </a:solidFill>
              <a:latin typeface="+mn-lt"/>
            </a:endParaRPr>
          </a:p>
        </p:txBody>
      </p:sp>
    </p:spTree>
    <p:extLst>
      <p:ext uri="{BB962C8B-B14F-4D97-AF65-F5344CB8AC3E}">
        <p14:creationId xmlns:p14="http://schemas.microsoft.com/office/powerpoint/2010/main" val="974834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a:p>
            <a:endParaRPr lang="tr-TR" dirty="0"/>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7</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9150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Denetime Tabi Şirketler Kriterleri</a:t>
            </a:r>
          </a:p>
        </p:txBody>
      </p:sp>
      <p:sp>
        <p:nvSpPr>
          <p:cNvPr id="5" name="İçerik Yer Tutucusu 2">
            <a:extLst>
              <a:ext uri="{FF2B5EF4-FFF2-40B4-BE49-F238E27FC236}">
                <a16:creationId xmlns:a16="http://schemas.microsoft.com/office/drawing/2014/main" id="{9D0EBDC5-150B-2C64-94B4-F77791F4FA2B}"/>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p:txBody>
      </p:sp>
      <p:sp>
        <p:nvSpPr>
          <p:cNvPr id="6" name="Metin kutusu 5">
            <a:extLst>
              <a:ext uri="{FF2B5EF4-FFF2-40B4-BE49-F238E27FC236}">
                <a16:creationId xmlns:a16="http://schemas.microsoft.com/office/drawing/2014/main" id="{44D4AEF6-F463-1CB9-263C-EBC2473A5585}"/>
              </a:ext>
            </a:extLst>
          </p:cNvPr>
          <p:cNvSpPr txBox="1"/>
          <p:nvPr/>
        </p:nvSpPr>
        <p:spPr>
          <a:xfrm>
            <a:off x="764774" y="1550829"/>
            <a:ext cx="11236750" cy="5170646"/>
          </a:xfrm>
          <a:prstGeom prst="rect">
            <a:avLst/>
          </a:prstGeom>
          <a:noFill/>
        </p:spPr>
        <p:txBody>
          <a:bodyPr wrap="square">
            <a:spAutoFit/>
          </a:bodyPr>
          <a:lstStyle/>
          <a:p>
            <a:r>
              <a:rPr lang="tr-TR" sz="1600" b="1" dirty="0"/>
              <a:t>29/11/2022 tarihli ve 6434 sayılı Bağımsız Denetime Tabi Şirketlerin Belirlenmesine Dair Cumhurbaşkanı Kararı ile belirlenmiştir. </a:t>
            </a:r>
          </a:p>
          <a:p>
            <a:r>
              <a:rPr lang="tr-TR" sz="1600" b="1" dirty="0"/>
              <a:t>A. Karar’a Ekli (I) Sayılı Liste Kapsamında Olan Şirketler</a:t>
            </a:r>
          </a:p>
          <a:p>
            <a:r>
              <a:rPr lang="tr-TR" sz="1600" dirty="0"/>
              <a:t>Esas olarak SPK, BDDK, SEDDK, RTÜK gibi Kurumların düzenleme ve denetimine tabi olan şirketler,</a:t>
            </a:r>
          </a:p>
          <a:p>
            <a:r>
              <a:rPr lang="tr-TR" sz="1600" dirty="0"/>
              <a:t>Karar’a ekli (I) sayılı liste kapsamında olan şirketler Aktif Toplamı, Yıllık Net Satış Hasılatı ve Çalışan Sayısı bakımından herhangi bir ölçüte bağlı olmaksızın 6102 sayılı Türk Ticaret Kanunu ile 660 sayılı Kanun Hükmünde Kararname hükümleri çerçevesinde bağımsız denetime tabidir.</a:t>
            </a:r>
          </a:p>
          <a:p>
            <a:r>
              <a:rPr lang="tr-TR" sz="1600" b="1" dirty="0"/>
              <a:t>B. 6362 Sayılı Sermaye Piyasası Kanunu Kapsamında Halka Açık Sayılan Şirketler</a:t>
            </a:r>
          </a:p>
          <a:p>
            <a:r>
              <a:rPr lang="tr-TR" sz="1600" dirty="0"/>
              <a:t>Aktif toplamı 30 milyon Türk Lirası,</a:t>
            </a:r>
          </a:p>
          <a:p>
            <a:r>
              <a:rPr lang="tr-TR" sz="1600" dirty="0"/>
              <a:t>Yıllık net satış hasılatı 40 milyon Türk Lirası ve</a:t>
            </a:r>
          </a:p>
          <a:p>
            <a:r>
              <a:rPr lang="tr-TR" sz="1600" dirty="0"/>
              <a:t>Çalışan sayısı 50 kişi</a:t>
            </a:r>
          </a:p>
          <a:p>
            <a:r>
              <a:rPr lang="tr-TR" sz="1600" b="1" dirty="0"/>
              <a:t>C. Karar’a Ekli (II) Sayılı Liste Kapsamında Olan Şirketler</a:t>
            </a:r>
          </a:p>
          <a:p>
            <a:r>
              <a:rPr lang="tr-TR" sz="1600" dirty="0"/>
              <a:t>Aktif toplamı 60 milyon Türk Lirası,</a:t>
            </a:r>
          </a:p>
          <a:p>
            <a:r>
              <a:rPr lang="tr-TR" sz="1600" dirty="0"/>
              <a:t>Yıllık net satış hasılatı 80 milyon Türk Lirası ve</a:t>
            </a:r>
          </a:p>
          <a:p>
            <a:r>
              <a:rPr lang="tr-TR" sz="1600" dirty="0"/>
              <a:t>Çalışan sayısı 100 kişi</a:t>
            </a:r>
          </a:p>
          <a:p>
            <a:r>
              <a:rPr lang="tr-TR" sz="1600" b="1" dirty="0"/>
              <a:t>D. Genel Denetim Kriterlerine Tabi Olan Şirketler</a:t>
            </a:r>
          </a:p>
          <a:p>
            <a:r>
              <a:rPr lang="tr-TR" sz="1600" dirty="0"/>
              <a:t>Yukarıda belirtilenler dışında kalan şirketlerden</a:t>
            </a:r>
          </a:p>
          <a:p>
            <a:r>
              <a:rPr lang="tr-TR" sz="1600" dirty="0"/>
              <a:t>Aktif toplamı 75 milyon Türk Lirası,</a:t>
            </a:r>
          </a:p>
          <a:p>
            <a:r>
              <a:rPr lang="tr-TR" sz="1600" dirty="0"/>
              <a:t>Yıllık net satış hasılatı 150 milyon Türk Lirası ve</a:t>
            </a:r>
          </a:p>
          <a:p>
            <a:r>
              <a:rPr lang="tr-TR" sz="1600" dirty="0"/>
              <a:t>Çalışan sayısı 150 kişi</a:t>
            </a:r>
          </a:p>
          <a:p>
            <a:endParaRPr lang="tr-TR" dirty="0"/>
          </a:p>
        </p:txBody>
      </p:sp>
    </p:spTree>
    <p:extLst>
      <p:ext uri="{BB962C8B-B14F-4D97-AF65-F5344CB8AC3E}">
        <p14:creationId xmlns:p14="http://schemas.microsoft.com/office/powerpoint/2010/main" val="404417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8</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94423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tr-TR" sz="2400" b="1" dirty="0">
                <a:latin typeface="Calibri" panose="020F0502020204030204" pitchFamily="34" charset="0"/>
                <a:ea typeface="Calibri" panose="020F0502020204030204" pitchFamily="34" charset="0"/>
                <a:cs typeface="Calibri" panose="020F0502020204030204" pitchFamily="34" charset="0"/>
              </a:rPr>
              <a:t>KGK Bilgi Sistemi</a:t>
            </a:r>
          </a:p>
        </p:txBody>
      </p:sp>
      <p:sp>
        <p:nvSpPr>
          <p:cNvPr id="6" name="İçerik Yer Tutucusu 2">
            <a:extLst>
              <a:ext uri="{FF2B5EF4-FFF2-40B4-BE49-F238E27FC236}">
                <a16:creationId xmlns:a16="http://schemas.microsoft.com/office/drawing/2014/main" id="{9A4D1B5A-EFC7-45C1-A4CC-FA3D9F411844}"/>
              </a:ext>
            </a:extLst>
          </p:cNvPr>
          <p:cNvSpPr txBox="1">
            <a:spLocks/>
          </p:cNvSpPr>
          <p:nvPr/>
        </p:nvSpPr>
        <p:spPr>
          <a:xfrm>
            <a:off x="838200" y="1055802"/>
            <a:ext cx="10256520" cy="5403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a:t>Eğitim Yetkilendirme Bilgi Giriş Sistemi</a:t>
            </a:r>
          </a:p>
          <a:p>
            <a:r>
              <a:rPr lang="tr-TR" sz="2000" dirty="0"/>
              <a:t>Bağımsız Denetim Kuruluşları Yetkilendirme ve Bilgi Giriş Sistemi</a:t>
            </a:r>
          </a:p>
          <a:p>
            <a:r>
              <a:rPr lang="tr-TR" sz="2000" dirty="0"/>
              <a:t>Sözleşme Bilgi Giriş Portalı</a:t>
            </a:r>
          </a:p>
          <a:p>
            <a:r>
              <a:rPr lang="tr-TR" sz="2000" dirty="0"/>
              <a:t>Bağımsız Denetçi Kimlik Kartı Fotoğraf Yükleme</a:t>
            </a:r>
          </a:p>
          <a:p>
            <a:r>
              <a:rPr lang="tr-TR" sz="2000" dirty="0"/>
              <a:t>Bağımsız Denetçi Resmi Sicil</a:t>
            </a:r>
          </a:p>
          <a:p>
            <a:r>
              <a:rPr lang="tr-TR" sz="2000" dirty="0"/>
              <a:t>Bağımsız Denetim Kuruluşu Resmi Sicili</a:t>
            </a:r>
          </a:p>
          <a:p>
            <a:r>
              <a:rPr lang="tr-TR" sz="2000" dirty="0"/>
              <a:t>Bağımsız Denetçilik Sınav Sonuçları</a:t>
            </a:r>
          </a:p>
          <a:p>
            <a:r>
              <a:rPr lang="tr-TR" sz="2000" dirty="0"/>
              <a:t>Şirketler İçin Bağımsız Denetime Tabi Olma Durumu Sorgulama</a:t>
            </a:r>
          </a:p>
          <a:p>
            <a:r>
              <a:rPr lang="tr-TR" sz="2000" dirty="0"/>
              <a:t>Katılım Belgesi Sorgulama</a:t>
            </a:r>
          </a:p>
          <a:p>
            <a:r>
              <a:rPr lang="tr-TR" sz="2000" dirty="0"/>
              <a:t>Denetim Üstlenen Bağımsız Denetçi</a:t>
            </a:r>
          </a:p>
          <a:p>
            <a:r>
              <a:rPr lang="tr-TR" sz="2000" dirty="0"/>
              <a:t>Sürekli Eğitim Programları Akreditasyon Sistemi</a:t>
            </a:r>
          </a:p>
          <a:p>
            <a:r>
              <a:rPr lang="tr-TR" sz="2000" dirty="0"/>
              <a:t>Akredite Edilen Sürekli Eğitim Programları</a:t>
            </a:r>
          </a:p>
          <a:p>
            <a:endParaRPr lang="tr-TR" dirty="0"/>
          </a:p>
        </p:txBody>
      </p:sp>
      <p:sp>
        <p:nvSpPr>
          <p:cNvPr id="8" name="Başlık 1">
            <a:extLst>
              <a:ext uri="{FF2B5EF4-FFF2-40B4-BE49-F238E27FC236}">
                <a16:creationId xmlns:a16="http://schemas.microsoft.com/office/drawing/2014/main" id="{48792CFD-828C-029B-6F82-118606D67548}"/>
              </a:ext>
            </a:extLst>
          </p:cNvPr>
          <p:cNvSpPr txBox="1">
            <a:spLocks/>
          </p:cNvSpPr>
          <p:nvPr/>
        </p:nvSpPr>
        <p:spPr>
          <a:xfrm>
            <a:off x="1323523" y="848680"/>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tr-TR" sz="2400" dirty="0">
              <a:solidFill>
                <a:schemeClr val="accent1"/>
              </a:solidFill>
              <a:latin typeface="+mn-lt"/>
            </a:endParaRPr>
          </a:p>
        </p:txBody>
      </p:sp>
    </p:spTree>
    <p:extLst>
      <p:ext uri="{BB962C8B-B14F-4D97-AF65-F5344CB8AC3E}">
        <p14:creationId xmlns:p14="http://schemas.microsoft.com/office/powerpoint/2010/main" val="321965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CC488-B0B3-03AF-8BAD-0FCBD85ADFA9}"/>
              </a:ext>
            </a:extLst>
          </p:cNvPr>
          <p:cNvSpPr>
            <a:spLocks noGrp="1"/>
          </p:cNvSpPr>
          <p:nvPr>
            <p:ph type="dt" sz="half" idx="10"/>
          </p:nvPr>
        </p:nvSpPr>
        <p:spPr/>
        <p:txBody>
          <a:bodyPr/>
          <a:lstStyle/>
          <a:p>
            <a:r>
              <a:rPr lang="tr-TR" dirty="0"/>
              <a:t>16 Kasım 2023</a:t>
            </a:r>
          </a:p>
        </p:txBody>
      </p:sp>
      <p:sp>
        <p:nvSpPr>
          <p:cNvPr id="4" name="Slayt Numarası Yer Tutucusu 3">
            <a:extLst>
              <a:ext uri="{FF2B5EF4-FFF2-40B4-BE49-F238E27FC236}">
                <a16:creationId xmlns:a16="http://schemas.microsoft.com/office/drawing/2014/main" id="{00961B50-71F3-FA80-EDF5-DCD2B1986501}"/>
              </a:ext>
            </a:extLst>
          </p:cNvPr>
          <p:cNvSpPr>
            <a:spLocks noGrp="1"/>
          </p:cNvSpPr>
          <p:nvPr>
            <p:ph type="sldNum" sz="quarter" idx="12"/>
          </p:nvPr>
        </p:nvSpPr>
        <p:spPr/>
        <p:txBody>
          <a:bodyPr/>
          <a:lstStyle/>
          <a:p>
            <a:pPr rtl="0"/>
            <a:fld id="{A65A5C87-DF58-40C8-B092-1DE63DB4547E}" type="slidenum">
              <a:rPr lang="tr-TR" noProof="0" smtClean="0"/>
              <a:t>9</a:t>
            </a:fld>
            <a:endParaRPr lang="tr-TR" noProof="0"/>
          </a:p>
        </p:txBody>
      </p:sp>
      <p:sp>
        <p:nvSpPr>
          <p:cNvPr id="7" name="Dikdörtgen 6">
            <a:extLst>
              <a:ext uri="{FF2B5EF4-FFF2-40B4-BE49-F238E27FC236}">
                <a16:creationId xmlns:a16="http://schemas.microsoft.com/office/drawing/2014/main" id="{CA688D75-BBCD-2E1F-D96E-1F01ED04E580}"/>
              </a:ext>
            </a:extLst>
          </p:cNvPr>
          <p:cNvSpPr/>
          <p:nvPr/>
        </p:nvSpPr>
        <p:spPr>
          <a:xfrm>
            <a:off x="0" y="9077"/>
            <a:ext cx="12192000" cy="768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b="1" dirty="0">
                <a:latin typeface="Calibri" panose="020F0502020204030204" pitchFamily="34" charset="0"/>
                <a:ea typeface="Calibri" panose="020F0502020204030204" pitchFamily="34" charset="0"/>
                <a:cs typeface="Calibri" panose="020F0502020204030204" pitchFamily="34" charset="0"/>
              </a:rPr>
              <a:t>Yetkilendirilen ve Tescil Edilen Denetçi Sayısı (15.10.2021 tarihi itibarıyla)</a:t>
            </a:r>
          </a:p>
        </p:txBody>
      </p:sp>
      <p:sp>
        <p:nvSpPr>
          <p:cNvPr id="6" name="Başlık 1">
            <a:extLst>
              <a:ext uri="{FF2B5EF4-FFF2-40B4-BE49-F238E27FC236}">
                <a16:creationId xmlns:a16="http://schemas.microsoft.com/office/drawing/2014/main" id="{7D22B30F-CA08-951E-A15D-1991ED7E8654}"/>
              </a:ext>
            </a:extLst>
          </p:cNvPr>
          <p:cNvSpPr txBox="1">
            <a:spLocks/>
          </p:cNvSpPr>
          <p:nvPr/>
        </p:nvSpPr>
        <p:spPr>
          <a:xfrm>
            <a:off x="1013298" y="120849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tr-TR" sz="2400" dirty="0">
                <a:solidFill>
                  <a:schemeClr val="accent1"/>
                </a:solidFill>
                <a:latin typeface="+mn-lt"/>
              </a:rPr>
            </a:br>
            <a:endParaRPr lang="tr-TR" sz="2400" dirty="0">
              <a:solidFill>
                <a:schemeClr val="accent1"/>
              </a:solidFill>
              <a:latin typeface="+mn-lt"/>
            </a:endParaRPr>
          </a:p>
        </p:txBody>
      </p:sp>
      <p:graphicFrame>
        <p:nvGraphicFramePr>
          <p:cNvPr id="9" name="Tablo 8">
            <a:extLst>
              <a:ext uri="{FF2B5EF4-FFF2-40B4-BE49-F238E27FC236}">
                <a16:creationId xmlns:a16="http://schemas.microsoft.com/office/drawing/2014/main" id="{ECD3C75A-F6CE-51BB-ACDE-59FD7DE5C193}"/>
              </a:ext>
            </a:extLst>
          </p:cNvPr>
          <p:cNvGraphicFramePr>
            <a:graphicFrameLocks noGrp="1"/>
          </p:cNvGraphicFramePr>
          <p:nvPr>
            <p:extLst>
              <p:ext uri="{D42A27DB-BD31-4B8C-83A1-F6EECF244321}">
                <p14:modId xmlns:p14="http://schemas.microsoft.com/office/powerpoint/2010/main" val="1178713009"/>
              </p:ext>
            </p:extLst>
          </p:nvPr>
        </p:nvGraphicFramePr>
        <p:xfrm>
          <a:off x="1602556" y="1725105"/>
          <a:ext cx="7277492" cy="2598834"/>
        </p:xfrm>
        <a:graphic>
          <a:graphicData uri="http://schemas.openxmlformats.org/drawingml/2006/table">
            <a:tbl>
              <a:tblPr>
                <a:tableStyleId>{5C22544A-7EE6-4342-B048-85BDC9FD1C3A}</a:tableStyleId>
              </a:tblPr>
              <a:tblGrid>
                <a:gridCol w="2046006">
                  <a:extLst>
                    <a:ext uri="{9D8B030D-6E8A-4147-A177-3AD203B41FA5}">
                      <a16:colId xmlns:a16="http://schemas.microsoft.com/office/drawing/2014/main" val="4173764258"/>
                    </a:ext>
                  </a:extLst>
                </a:gridCol>
                <a:gridCol w="2134478">
                  <a:extLst>
                    <a:ext uri="{9D8B030D-6E8A-4147-A177-3AD203B41FA5}">
                      <a16:colId xmlns:a16="http://schemas.microsoft.com/office/drawing/2014/main" val="823558916"/>
                    </a:ext>
                  </a:extLst>
                </a:gridCol>
                <a:gridCol w="1399529">
                  <a:extLst>
                    <a:ext uri="{9D8B030D-6E8A-4147-A177-3AD203B41FA5}">
                      <a16:colId xmlns:a16="http://schemas.microsoft.com/office/drawing/2014/main" val="2319408846"/>
                    </a:ext>
                  </a:extLst>
                </a:gridCol>
                <a:gridCol w="1697479">
                  <a:extLst>
                    <a:ext uri="{9D8B030D-6E8A-4147-A177-3AD203B41FA5}">
                      <a16:colId xmlns:a16="http://schemas.microsoft.com/office/drawing/2014/main" val="587664081"/>
                    </a:ext>
                  </a:extLst>
                </a:gridCol>
              </a:tblGrid>
              <a:tr h="1033143">
                <a:tc>
                  <a:txBody>
                    <a:bodyPr/>
                    <a:lstStyle/>
                    <a:p>
                      <a:pPr algn="ctr" fontAlgn="ctr"/>
                      <a:r>
                        <a:rPr lang="tr-TR" sz="2000" b="1" u="none" strike="noStrike" dirty="0">
                          <a:effectLst/>
                        </a:rPr>
                        <a:t>Meslek Mensubiyeti</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b="1" u="none" strike="noStrike" dirty="0">
                          <a:effectLst/>
                        </a:rPr>
                        <a:t>Yetkilendirilenler</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b="1" u="none" strike="noStrike" dirty="0">
                          <a:effectLst/>
                        </a:rPr>
                        <a:t>Tescil Edilenler</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b="1" u="none" strike="noStrike" dirty="0">
                          <a:effectLst/>
                        </a:rPr>
                        <a:t>Tescil Talebinde Bulunmayanlar</a:t>
                      </a:r>
                      <a:endParaRPr lang="tr-TR" sz="2000" b="1"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186431652"/>
                  </a:ext>
                </a:extLst>
              </a:tr>
              <a:tr h="521897">
                <a:tc>
                  <a:txBody>
                    <a:bodyPr/>
                    <a:lstStyle/>
                    <a:p>
                      <a:pPr algn="ctr" fontAlgn="ctr"/>
                      <a:r>
                        <a:rPr lang="tr-TR" sz="2000" u="none" strike="noStrike" dirty="0">
                          <a:effectLst/>
                        </a:rPr>
                        <a:t>YMM</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u="none" strike="noStrike" dirty="0">
                          <a:effectLst/>
                        </a:rPr>
                        <a:t>3.099</a:t>
                      </a:r>
                      <a:endParaRPr lang="tr-TR" sz="2000" b="0"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u="none" strike="noStrike" dirty="0">
                          <a:effectLst/>
                        </a:rPr>
                        <a:t>2.806</a:t>
                      </a:r>
                      <a:endParaRPr lang="tr-TR" sz="2000" b="0"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u="none" strike="noStrike" dirty="0">
                          <a:effectLst/>
                        </a:rPr>
                        <a:t>293</a:t>
                      </a:r>
                      <a:endParaRPr lang="tr-TR" sz="20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10702428"/>
                  </a:ext>
                </a:extLst>
              </a:tr>
              <a:tr h="521897">
                <a:tc>
                  <a:txBody>
                    <a:bodyPr/>
                    <a:lstStyle/>
                    <a:p>
                      <a:pPr algn="ctr" fontAlgn="ctr"/>
                      <a:r>
                        <a:rPr lang="tr-TR" sz="2000" u="none" strike="noStrike" dirty="0">
                          <a:effectLst/>
                        </a:rPr>
                        <a:t>SMMM</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u="none" strike="noStrike" dirty="0">
                          <a:effectLst/>
                        </a:rPr>
                        <a:t>15.963</a:t>
                      </a:r>
                      <a:endParaRPr lang="tr-TR" sz="2000" b="0"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u="none" strike="noStrike" dirty="0">
                          <a:effectLst/>
                        </a:rPr>
                        <a:t>14.293</a:t>
                      </a:r>
                      <a:endParaRPr lang="tr-TR" sz="2000" b="0"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u="none" strike="noStrike" dirty="0">
                          <a:effectLst/>
                        </a:rPr>
                        <a:t>1.670</a:t>
                      </a:r>
                      <a:endParaRPr lang="tr-TR" sz="20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769977019"/>
                  </a:ext>
                </a:extLst>
              </a:tr>
              <a:tr h="521897">
                <a:tc>
                  <a:txBody>
                    <a:bodyPr/>
                    <a:lstStyle/>
                    <a:p>
                      <a:pPr algn="ctr" fontAlgn="ctr"/>
                      <a:r>
                        <a:rPr lang="tr-TR" sz="2000" b="1" u="none" strike="noStrike" dirty="0">
                          <a:effectLst/>
                        </a:rPr>
                        <a:t>Toplam</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b="1" u="none" strike="noStrike" dirty="0">
                          <a:effectLst/>
                        </a:rPr>
                        <a:t>19.062</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b="1" u="none" strike="noStrike" dirty="0">
                          <a:effectLst/>
                        </a:rPr>
                        <a:t>17.099</a:t>
                      </a:r>
                      <a:endParaRPr lang="tr-TR" sz="2000" b="1" i="0" u="none" strike="noStrike" dirty="0">
                        <a:solidFill>
                          <a:srgbClr val="000000"/>
                        </a:solidFill>
                        <a:effectLst/>
                        <a:latin typeface="Arial" panose="020B0604020202020204" pitchFamily="34" charset="0"/>
                      </a:endParaRPr>
                    </a:p>
                  </a:txBody>
                  <a:tcPr marL="6350" marR="6350" marT="6350" marB="0" anchor="ctr"/>
                </a:tc>
                <a:tc>
                  <a:txBody>
                    <a:bodyPr/>
                    <a:lstStyle/>
                    <a:p>
                      <a:pPr algn="ctr" fontAlgn="ctr"/>
                      <a:r>
                        <a:rPr lang="tr-TR" sz="2000" b="1" u="none" strike="noStrike" dirty="0">
                          <a:effectLst/>
                        </a:rPr>
                        <a:t>1.963 </a:t>
                      </a:r>
                      <a:endParaRPr lang="tr-TR" sz="2000" b="1"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47951093"/>
                  </a:ext>
                </a:extLst>
              </a:tr>
            </a:tbl>
          </a:graphicData>
        </a:graphic>
      </p:graphicFrame>
    </p:spTree>
    <p:extLst>
      <p:ext uri="{BB962C8B-B14F-4D97-AF65-F5344CB8AC3E}">
        <p14:creationId xmlns:p14="http://schemas.microsoft.com/office/powerpoint/2010/main" val="394993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852</TotalTime>
  <Words>2694</Words>
  <Application>Microsoft Office PowerPoint</Application>
  <PresentationFormat>Geniş ekran</PresentationFormat>
  <Paragraphs>325</Paragraphs>
  <Slides>29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29</vt:i4>
      </vt:variant>
    </vt:vector>
  </HeadingPairs>
  <TitlesOfParts>
    <vt:vector size="3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burçin bilgin</dc:creator>
  <cp:lastModifiedBy>Emsal Özcan</cp:lastModifiedBy>
  <cp:revision>19</cp:revision>
  <dcterms:created xsi:type="dcterms:W3CDTF">2023-11-06T14:27:23Z</dcterms:created>
  <dcterms:modified xsi:type="dcterms:W3CDTF">2023-11-15T10:11:45Z</dcterms:modified>
</cp:coreProperties>
</file>